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557" r:id="rId2"/>
    <p:sldId id="565" r:id="rId3"/>
    <p:sldId id="579" r:id="rId4"/>
    <p:sldId id="581" r:id="rId5"/>
    <p:sldId id="580" r:id="rId6"/>
    <p:sldId id="566" r:id="rId7"/>
    <p:sldId id="567" r:id="rId8"/>
    <p:sldId id="563" r:id="rId9"/>
    <p:sldId id="569" r:id="rId10"/>
    <p:sldId id="568" r:id="rId11"/>
    <p:sldId id="570" r:id="rId12"/>
    <p:sldId id="571" r:id="rId13"/>
    <p:sldId id="572" r:id="rId14"/>
    <p:sldId id="573" r:id="rId15"/>
    <p:sldId id="574" r:id="rId16"/>
    <p:sldId id="575" r:id="rId17"/>
    <p:sldId id="576" r:id="rId18"/>
    <p:sldId id="577" r:id="rId19"/>
    <p:sldId id="583" r:id="rId20"/>
    <p:sldId id="584" r:id="rId21"/>
    <p:sldId id="585" r:id="rId22"/>
    <p:sldId id="586" r:id="rId23"/>
    <p:sldId id="578" r:id="rId24"/>
    <p:sldId id="558"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68D7"/>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602" autoAdjust="0"/>
  </p:normalViewPr>
  <p:slideViewPr>
    <p:cSldViewPr snapToGrid="0" showGuides="1">
      <p:cViewPr>
        <p:scale>
          <a:sx n="100" d="100"/>
          <a:sy n="100" d="100"/>
        </p:scale>
        <p:origin x="2580" y="428"/>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CBD49A-9150-4722-9254-40A8BBB3B5AF}" type="datetimeFigureOut">
              <a:rPr lang="zh-CN" altLang="en-US" smtClean="0"/>
              <a:t>2023/7/21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4350BB-917A-4244-A64E-7960D497067D}" type="slidenum">
              <a:rPr lang="zh-CN" altLang="en-US" smtClean="0"/>
              <a:t>‹#›</a:t>
            </a:fld>
            <a:endParaRPr lang="zh-CN" altLang="en-US"/>
          </a:p>
        </p:txBody>
      </p:sp>
    </p:spTree>
    <p:extLst>
      <p:ext uri="{BB962C8B-B14F-4D97-AF65-F5344CB8AC3E}">
        <p14:creationId xmlns:p14="http://schemas.microsoft.com/office/powerpoint/2010/main" val="314918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1</a:t>
            </a:fld>
            <a:endParaRPr lang="zh-CN" altLang="en-US"/>
          </a:p>
        </p:txBody>
      </p:sp>
    </p:spTree>
    <p:extLst>
      <p:ext uri="{BB962C8B-B14F-4D97-AF65-F5344CB8AC3E}">
        <p14:creationId xmlns:p14="http://schemas.microsoft.com/office/powerpoint/2010/main" val="89090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effectLst/>
                <a:latin typeface="Arial" panose="020B0604020202020204" pitchFamily="34" charset="0"/>
              </a:rPr>
              <a:t>The testbench prompt (Figure 4) was kept the same for all designs, as requesting a testbench did not need to contain any additional information about the design which was created. This is because the testbench prompt will follow the design produced by the LLM, meaning they can take all existing conversa-</a:t>
            </a:r>
            <a:r>
              <a:rPr lang="en-US" altLang="zh-CN" b="0" i="0" dirty="0" err="1">
                <a:effectLst/>
                <a:latin typeface="Arial" panose="020B0604020202020204" pitchFamily="34" charset="0"/>
              </a:rPr>
              <a:t>tion</a:t>
            </a:r>
            <a:r>
              <a:rPr lang="en-US" altLang="zh-CN" b="0" i="0" dirty="0">
                <a:effectLst/>
                <a:latin typeface="Arial" panose="020B0604020202020204" pitchFamily="34" charset="0"/>
              </a:rPr>
              <a:t> information into account</a:t>
            </a:r>
          </a:p>
          <a:p>
            <a:endParaRPr lang="zh-CN" altLang="en-US" dirty="0"/>
          </a:p>
        </p:txBody>
      </p:sp>
      <p:sp>
        <p:nvSpPr>
          <p:cNvPr id="4" name="灯片编号占位符 3"/>
          <p:cNvSpPr>
            <a:spLocks noGrp="1"/>
          </p:cNvSpPr>
          <p:nvPr>
            <p:ph type="sldNum" sz="quarter" idx="5"/>
          </p:nvPr>
        </p:nvSpPr>
        <p:spPr/>
        <p:txBody>
          <a:bodyPr/>
          <a:lstStyle/>
          <a:p>
            <a:fld id="{0E4350BB-917A-4244-A64E-7960D497067D}" type="slidenum">
              <a:rPr lang="zh-CN" altLang="en-US" smtClean="0"/>
              <a:t>10</a:t>
            </a:fld>
            <a:endParaRPr lang="zh-CN" altLang="en-US"/>
          </a:p>
        </p:txBody>
      </p:sp>
    </p:spTree>
    <p:extLst>
      <p:ext uri="{BB962C8B-B14F-4D97-AF65-F5344CB8AC3E}">
        <p14:creationId xmlns:p14="http://schemas.microsoft.com/office/powerpoint/2010/main" val="2285280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4350BB-917A-4244-A64E-7960D497067D}" type="slidenum">
              <a:rPr lang="zh-CN" altLang="en-US" smtClean="0"/>
              <a:t>11</a:t>
            </a:fld>
            <a:endParaRPr lang="zh-CN" altLang="en-US"/>
          </a:p>
        </p:txBody>
      </p:sp>
    </p:spTree>
    <p:extLst>
      <p:ext uri="{BB962C8B-B14F-4D97-AF65-F5344CB8AC3E}">
        <p14:creationId xmlns:p14="http://schemas.microsoft.com/office/powerpoint/2010/main" val="421783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4350BB-917A-4244-A64E-7960D497067D}" type="slidenum">
              <a:rPr lang="zh-CN" altLang="en-US" smtClean="0"/>
              <a:t>12</a:t>
            </a:fld>
            <a:endParaRPr lang="zh-CN" altLang="en-US"/>
          </a:p>
        </p:txBody>
      </p:sp>
    </p:spTree>
    <p:extLst>
      <p:ext uri="{BB962C8B-B14F-4D97-AF65-F5344CB8AC3E}">
        <p14:creationId xmlns:p14="http://schemas.microsoft.com/office/powerpoint/2010/main" val="3360105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4350BB-917A-4244-A64E-7960D497067D}" type="slidenum">
              <a:rPr lang="zh-CN" altLang="en-US" smtClean="0"/>
              <a:t>13</a:t>
            </a:fld>
            <a:endParaRPr lang="zh-CN" altLang="en-US"/>
          </a:p>
        </p:txBody>
      </p:sp>
    </p:spTree>
    <p:extLst>
      <p:ext uri="{BB962C8B-B14F-4D97-AF65-F5344CB8AC3E}">
        <p14:creationId xmlns:p14="http://schemas.microsoft.com/office/powerpoint/2010/main" val="4082110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Testbench</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Prompt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对于所有设计来说都是相同的，这是因为</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LLM</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能够基于之前的对话产生的硬件设计信息来设计</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Testbench</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，而</a:t>
            </a:r>
            <a:r>
              <a:rPr lang="zh-CN" altLang="en-US"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不需要输入额外的信息，我们知道大语言模型的对话过程本质上是根据一个隐式的条件概率进行下一个词的预测，当我们要求他写出</a:t>
            </a:r>
            <a:r>
              <a:rPr lang="en-US" altLang="zh-CN"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testbench</a:t>
            </a:r>
            <a:r>
              <a:rPr lang="zh-CN" altLang="en-US"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的时候，前边的设计信息已经作为先验输入了</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。但要求设计的</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TestBench</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都与</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iverilog</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兼容，以便于模拟和测试，并确保只使用</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Verilog-2001</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标准。</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E4350BB-917A-4244-A64E-7960D497067D}" type="slidenum">
              <a:rPr lang="zh-CN" altLang="en-US" smtClean="0"/>
              <a:t>14</a:t>
            </a:fld>
            <a:endParaRPr lang="zh-CN" altLang="en-US"/>
          </a:p>
        </p:txBody>
      </p:sp>
    </p:spTree>
    <p:extLst>
      <p:ext uri="{BB962C8B-B14F-4D97-AF65-F5344CB8AC3E}">
        <p14:creationId xmlns:p14="http://schemas.microsoft.com/office/powerpoint/2010/main" val="2052174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4350BB-917A-4244-A64E-7960D497067D}" type="slidenum">
              <a:rPr lang="zh-CN" altLang="en-US" smtClean="0"/>
              <a:t>15</a:t>
            </a:fld>
            <a:endParaRPr lang="zh-CN" altLang="en-US"/>
          </a:p>
        </p:txBody>
      </p:sp>
    </p:spTree>
    <p:extLst>
      <p:ext uri="{BB962C8B-B14F-4D97-AF65-F5344CB8AC3E}">
        <p14:creationId xmlns:p14="http://schemas.microsoft.com/office/powerpoint/2010/main" val="1827934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4350BB-917A-4244-A64E-7960D497067D}" type="slidenum">
              <a:rPr lang="zh-CN" altLang="en-US" smtClean="0"/>
              <a:t>16</a:t>
            </a:fld>
            <a:endParaRPr lang="zh-CN" altLang="en-US"/>
          </a:p>
        </p:txBody>
      </p:sp>
    </p:spTree>
    <p:extLst>
      <p:ext uri="{BB962C8B-B14F-4D97-AF65-F5344CB8AC3E}">
        <p14:creationId xmlns:p14="http://schemas.microsoft.com/office/powerpoint/2010/main" val="507257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由于</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ChatGPT4</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（及所有的</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LLM</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）具有静态的最大上下文窗口限制，所以更好的设计方式应为同时开辟多个独立的子任务对话设计窗口，将其视为独立的线程。</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为了保证信息的沟通，需要人类工程师</a:t>
            </a:r>
            <a:r>
              <a:rPr lang="zh-CN" altLang="en-US"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手动将较前环节对话中的相关信息复制到后续对话中</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，作为下游设计环节的“基本规范。”</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E4350BB-917A-4244-A64E-7960D497067D}" type="slidenum">
              <a:rPr lang="zh-CN" altLang="en-US" smtClean="0"/>
              <a:t>17</a:t>
            </a:fld>
            <a:endParaRPr lang="zh-CN" altLang="en-US"/>
          </a:p>
        </p:txBody>
      </p:sp>
    </p:spTree>
    <p:extLst>
      <p:ext uri="{BB962C8B-B14F-4D97-AF65-F5344CB8AC3E}">
        <p14:creationId xmlns:p14="http://schemas.microsoft.com/office/powerpoint/2010/main" val="1913544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在各个组件都设计完成后，进入模拟环节会发现一些错误，这一环节不开辟新的对话线程进行</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bug</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fix</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，而是在先前对话线程的基础上继续进行修改</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在这一过程中，人类工程师可以通过继续对话指引它修正或重新生成来调整次优的输出</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E4350BB-917A-4244-A64E-7960D497067D}" type="slidenum">
              <a:rPr lang="zh-CN" altLang="en-US" smtClean="0"/>
              <a:t>18</a:t>
            </a:fld>
            <a:endParaRPr lang="zh-CN" altLang="en-US"/>
          </a:p>
        </p:txBody>
      </p:sp>
    </p:spTree>
    <p:extLst>
      <p:ext uri="{BB962C8B-B14F-4D97-AF65-F5344CB8AC3E}">
        <p14:creationId xmlns:p14="http://schemas.microsoft.com/office/powerpoint/2010/main" val="670833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4350BB-917A-4244-A64E-7960D497067D}" type="slidenum">
              <a:rPr lang="zh-CN" altLang="en-US" smtClean="0"/>
              <a:t>19</a:t>
            </a:fld>
            <a:endParaRPr lang="zh-CN" altLang="en-US"/>
          </a:p>
        </p:txBody>
      </p:sp>
    </p:spTree>
    <p:extLst>
      <p:ext uri="{BB962C8B-B14F-4D97-AF65-F5344CB8AC3E}">
        <p14:creationId xmlns:p14="http://schemas.microsoft.com/office/powerpoint/2010/main" val="887527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2</a:t>
            </a:fld>
            <a:endParaRPr lang="zh-CN" altLang="en-US"/>
          </a:p>
        </p:txBody>
      </p:sp>
    </p:spTree>
    <p:extLst>
      <p:ext uri="{BB962C8B-B14F-4D97-AF65-F5344CB8AC3E}">
        <p14:creationId xmlns:p14="http://schemas.microsoft.com/office/powerpoint/2010/main" val="974274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4350BB-917A-4244-A64E-7960D497067D}" type="slidenum">
              <a:rPr lang="zh-CN" altLang="en-US" smtClean="0"/>
              <a:t>20</a:t>
            </a:fld>
            <a:endParaRPr lang="zh-CN" altLang="en-US"/>
          </a:p>
        </p:txBody>
      </p:sp>
    </p:spTree>
    <p:extLst>
      <p:ext uri="{BB962C8B-B14F-4D97-AF65-F5344CB8AC3E}">
        <p14:creationId xmlns:p14="http://schemas.microsoft.com/office/powerpoint/2010/main" val="1050580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工程师编写顶层</a:t>
            </a:r>
            <a:r>
              <a:rPr lang="en-US" altLang="zh-CN" dirty="0">
                <a:latin typeface="微软雅黑" panose="020B0503020204020204" pitchFamily="34" charset="-122"/>
                <a:ea typeface="微软雅黑" panose="020B0503020204020204" pitchFamily="34" charset="-122"/>
              </a:rPr>
              <a:t>wrapper</a:t>
            </a:r>
            <a:r>
              <a:rPr lang="zh-CN" altLang="en-US" dirty="0">
                <a:latin typeface="微软雅黑" panose="020B0503020204020204" pitchFamily="34" charset="-122"/>
                <a:ea typeface="微软雅黑" panose="020B0503020204020204" pitchFamily="34" charset="-122"/>
              </a:rPr>
              <a:t>文件、</a:t>
            </a:r>
            <a:r>
              <a:rPr lang="en-US" altLang="zh-CN" dirty="0">
                <a:latin typeface="微软雅黑" panose="020B0503020204020204" pitchFamily="34" charset="-122"/>
                <a:ea typeface="微软雅黑" panose="020B0503020204020204" pitchFamily="34" charset="-122"/>
              </a:rPr>
              <a:t> testbench</a:t>
            </a:r>
            <a:r>
              <a:rPr lang="zh-CN" altLang="en-US" dirty="0">
                <a:latin typeface="微软雅黑" panose="020B0503020204020204" pitchFamily="34" charset="-122"/>
                <a:ea typeface="微软雅黑" panose="020B0503020204020204" pitchFamily="34" charset="-122"/>
              </a:rPr>
              <a:t>、测试用汇编代码以及建立</a:t>
            </a:r>
            <a:r>
              <a:rPr lang="en-US" altLang="zh-CN" dirty="0">
                <a:latin typeface="微软雅黑" panose="020B0503020204020204" pitchFamily="34" charset="-122"/>
                <a:ea typeface="微软雅黑" panose="020B0503020204020204" pitchFamily="34" charset="-122"/>
              </a:rPr>
              <a:t>FPGA</a:t>
            </a:r>
            <a:r>
              <a:rPr lang="zh-CN" altLang="en-US" dirty="0">
                <a:latin typeface="微软雅黑" panose="020B0503020204020204" pitchFamily="34" charset="-122"/>
                <a:ea typeface="微软雅黑" panose="020B0503020204020204" pitchFamily="34" charset="-122"/>
              </a:rPr>
              <a:t>工程。全部</a:t>
            </a:r>
            <a:r>
              <a:rPr lang="en-US" altLang="zh-CN" dirty="0">
                <a:latin typeface="微软雅黑" panose="020B0503020204020204" pitchFamily="34" charset="-122"/>
                <a:ea typeface="微软雅黑" panose="020B0503020204020204" pitchFamily="34" charset="-122"/>
              </a:rPr>
              <a:t>24</a:t>
            </a:r>
            <a:r>
              <a:rPr lang="zh-CN" altLang="en-US" dirty="0">
                <a:latin typeface="微软雅黑" panose="020B0503020204020204" pitchFamily="34" charset="-122"/>
                <a:ea typeface="微软雅黑" panose="020B0503020204020204" pitchFamily="34" charset="-122"/>
              </a:rPr>
              <a:t>条指令通过验证。最后基于</a:t>
            </a:r>
            <a:r>
              <a:rPr lang="en-US" altLang="zh-CN" dirty="0">
                <a:latin typeface="微软雅黑" panose="020B0503020204020204" pitchFamily="34" charset="-122"/>
                <a:ea typeface="微软雅黑" panose="020B0503020204020204" pitchFamily="34" charset="-122"/>
              </a:rPr>
              <a:t>Tiny </a:t>
            </a:r>
            <a:r>
              <a:rPr lang="en-US" altLang="zh-CN" dirty="0" err="1">
                <a:latin typeface="微软雅黑" panose="020B0503020204020204" pitchFamily="34" charset="-122"/>
                <a:ea typeface="微软雅黑" panose="020B0503020204020204" pitchFamily="34" charset="-122"/>
              </a:rPr>
              <a:t>Tapeout</a:t>
            </a:r>
            <a:r>
              <a:rPr lang="en-US" altLang="zh-CN" dirty="0">
                <a:latin typeface="微软雅黑" panose="020B0503020204020204" pitchFamily="34" charset="-122"/>
                <a:ea typeface="微软雅黑" panose="020B0503020204020204" pitchFamily="34" charset="-122"/>
              </a:rPr>
              <a:t> 3(</a:t>
            </a:r>
            <a:r>
              <a:rPr lang="en-US" altLang="zh-CN" dirty="0" err="1">
                <a:latin typeface="微软雅黑" panose="020B0503020204020204" pitchFamily="34" charset="-122"/>
                <a:ea typeface="微软雅黑" panose="020B0503020204020204" pitchFamily="34" charset="-122"/>
              </a:rPr>
              <a:t>OpenLane</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平台完成综合，通过</a:t>
            </a:r>
            <a:r>
              <a:rPr lang="en-US" altLang="zh-CN" dirty="0" err="1">
                <a:latin typeface="微软雅黑" panose="020B0503020204020204" pitchFamily="34" charset="-122"/>
                <a:ea typeface="微软雅黑" panose="020B0503020204020204" pitchFamily="34" charset="-122"/>
              </a:rPr>
              <a:t>Skywater</a:t>
            </a:r>
            <a:r>
              <a:rPr lang="en-US" altLang="zh-CN" dirty="0">
                <a:latin typeface="微软雅黑" panose="020B0503020204020204" pitchFamily="34" charset="-122"/>
                <a:ea typeface="微软雅黑" panose="020B0503020204020204" pitchFamily="34" charset="-122"/>
              </a:rPr>
              <a:t> 130nm shuttle</a:t>
            </a:r>
            <a:r>
              <a:rPr lang="zh-CN" altLang="en-US" dirty="0">
                <a:latin typeface="微软雅黑" panose="020B0503020204020204" pitchFamily="34" charset="-122"/>
                <a:ea typeface="微软雅黑" panose="020B0503020204020204" pitchFamily="34" charset="-122"/>
              </a:rPr>
              <a:t>服务完成流片</a:t>
            </a:r>
            <a:endParaRPr lang="zh-CN" altLang="en-US" kern="100"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E4350BB-917A-4244-A64E-7960D497067D}" type="slidenum">
              <a:rPr lang="zh-CN" altLang="en-US" smtClean="0"/>
              <a:t>21</a:t>
            </a:fld>
            <a:endParaRPr lang="zh-CN" altLang="en-US"/>
          </a:p>
        </p:txBody>
      </p:sp>
    </p:spTree>
    <p:extLst>
      <p:ext uri="{BB962C8B-B14F-4D97-AF65-F5344CB8AC3E}">
        <p14:creationId xmlns:p14="http://schemas.microsoft.com/office/powerpoint/2010/main" val="263586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4350BB-917A-4244-A64E-7960D497067D}" type="slidenum">
              <a:rPr lang="zh-CN" altLang="en-US" smtClean="0"/>
              <a:t>22</a:t>
            </a:fld>
            <a:endParaRPr lang="zh-CN" altLang="en-US"/>
          </a:p>
        </p:txBody>
      </p:sp>
    </p:spTree>
    <p:extLst>
      <p:ext uri="{BB962C8B-B14F-4D97-AF65-F5344CB8AC3E}">
        <p14:creationId xmlns:p14="http://schemas.microsoft.com/office/powerpoint/2010/main" val="2209710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4350BB-917A-4244-A64E-7960D497067D}" type="slidenum">
              <a:rPr lang="zh-CN" altLang="en-US" smtClean="0"/>
              <a:t>23</a:t>
            </a:fld>
            <a:endParaRPr lang="zh-CN" altLang="en-US"/>
          </a:p>
        </p:txBody>
      </p:sp>
    </p:spTree>
    <p:extLst>
      <p:ext uri="{BB962C8B-B14F-4D97-AF65-F5344CB8AC3E}">
        <p14:creationId xmlns:p14="http://schemas.microsoft.com/office/powerpoint/2010/main" val="2712940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24</a:t>
            </a:fld>
            <a:endParaRPr lang="zh-CN" altLang="en-US"/>
          </a:p>
        </p:txBody>
      </p:sp>
    </p:spTree>
    <p:extLst>
      <p:ext uri="{BB962C8B-B14F-4D97-AF65-F5344CB8AC3E}">
        <p14:creationId xmlns:p14="http://schemas.microsoft.com/office/powerpoint/2010/main" val="3474832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4350BB-917A-4244-A64E-7960D497067D}" type="slidenum">
              <a:rPr lang="zh-CN" altLang="en-US" smtClean="0"/>
              <a:t>3</a:t>
            </a:fld>
            <a:endParaRPr lang="zh-CN" altLang="en-US"/>
          </a:p>
        </p:txBody>
      </p:sp>
    </p:spTree>
    <p:extLst>
      <p:ext uri="{BB962C8B-B14F-4D97-AF65-F5344CB8AC3E}">
        <p14:creationId xmlns:p14="http://schemas.microsoft.com/office/powerpoint/2010/main" val="1064661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742950" lvl="1" indent="-285750">
              <a:lnSpc>
                <a:spcPct val="150000"/>
              </a:lnSpc>
              <a:buFont typeface="Arial" panose="020B0604020202020204" pitchFamily="34" charset="0"/>
              <a:buChar char="•"/>
            </a:pP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ML-based</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的方法专注于抽取高维特征，目前的</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IC</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行业中机器学习技术的应用仍落脚于后端，如逻辑综合、几何排布、走线、属性估计等，该篇文章尝试将机器学习（尤其是大模型）的方法应用于硬件设计的早期阶段</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——HDL</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的生成</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硬件设计虽然是由</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HDL</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(Hardware Description Language)</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描述的，但在此之前仍然存在需要</a:t>
            </a:r>
            <a:r>
              <a:rPr lang="zh-CN" altLang="en-US"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使用自然语言描述需求</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的环节，这一过程以往是由硬件工程师完成的，非常耗时且容易出现错误，用更高级的语言如</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也可以借助一些外部库进行设计，但往往会造成硬件效率的问题，这篇文章希望通过</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AI</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尤其是</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LLM</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的方式连接这两个环节。</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该项工作的贡献：</a:t>
            </a:r>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nSpc>
                <a:spcPct val="150000"/>
              </a:lnSpc>
              <a:buFont typeface="Arial" panose="020B0604020202020204" pitchFamily="34" charset="0"/>
              <a:buChar char="•"/>
            </a:pPr>
            <a:r>
              <a:rPr lang="zh-CN" altLang="en-US" sz="1400" kern="100" dirty="0">
                <a:effectLst/>
                <a:latin typeface="微软雅黑" panose="020B0503020204020204" pitchFamily="34" charset="-122"/>
                <a:ea typeface="微软雅黑" panose="020B0503020204020204" pitchFamily="34" charset="-122"/>
                <a:cs typeface="Times New Roman" panose="02020603050405020304" pitchFamily="18" charset="0"/>
              </a:rPr>
              <a:t>首次进行了</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LLM</a:t>
            </a:r>
            <a:r>
              <a:rPr lang="zh-CN" altLang="en-US" sz="1400" kern="100" dirty="0">
                <a:effectLst/>
                <a:latin typeface="微软雅黑" panose="020B0503020204020204" pitchFamily="34" charset="-122"/>
                <a:ea typeface="微软雅黑" panose="020B0503020204020204" pitchFamily="34" charset="-122"/>
                <a:cs typeface="Times New Roman" panose="02020603050405020304" pitchFamily="18" charset="0"/>
              </a:rPr>
              <a:t>应用于硬件设计的调查</a:t>
            </a:r>
            <a:endPar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nSpc>
                <a:spcPct val="150000"/>
              </a:lnSpc>
              <a:buFont typeface="Arial" panose="020B0604020202020204" pitchFamily="34" charset="0"/>
              <a:buChar char="•"/>
            </a:pP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设计了用于评估</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LLM</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硬件设计能力的</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benchmark</a:t>
            </a:r>
          </a:p>
          <a:p>
            <a:pPr marL="1200150" lvl="2" indent="-285750">
              <a:lnSpc>
                <a:spcPct val="150000"/>
              </a:lnSpc>
              <a:buFont typeface="Arial" panose="020B0604020202020204" pitchFamily="34" charset="0"/>
              <a:buChar char="•"/>
            </a:pPr>
            <a:r>
              <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rPr>
              <a:t>利用</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 ChatGPT-4 </a:t>
            </a:r>
            <a:r>
              <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rPr>
              <a:t>对硬件中复杂应用程序的端到端协同设计进行观察性研究。</a:t>
            </a:r>
            <a:endPar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nSpc>
                <a:spcPct val="150000"/>
              </a:lnSpc>
              <a:buFont typeface="Arial" panose="020B0604020202020204" pitchFamily="34" charset="0"/>
              <a:buChar char="•"/>
            </a:pPr>
            <a:r>
              <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rPr>
              <a:t>首次使用</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 AI </a:t>
            </a:r>
            <a:r>
              <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rPr>
              <a:t>编写用于流片的完整</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 HDL</a:t>
            </a:r>
            <a:r>
              <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rPr>
              <a:t>，实现了一个重要的里程碑。</a:t>
            </a:r>
            <a:endPar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nSpc>
                <a:spcPct val="150000"/>
              </a:lnSpc>
              <a:buFont typeface="Arial" panose="020B0604020202020204" pitchFamily="34" charset="0"/>
              <a:buChar char="•"/>
            </a:pPr>
            <a:r>
              <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rPr>
              <a:t>为在硬件相关任务中有效利用</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LLM</a:t>
            </a:r>
            <a:r>
              <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rPr>
              <a:t>提供实用建议。</a:t>
            </a:r>
            <a:endPar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E4350BB-917A-4244-A64E-7960D497067D}" type="slidenum">
              <a:rPr lang="zh-CN" altLang="en-US" smtClean="0"/>
              <a:t>4</a:t>
            </a:fld>
            <a:endParaRPr lang="zh-CN" altLang="en-US"/>
          </a:p>
        </p:txBody>
      </p:sp>
    </p:spTree>
    <p:extLst>
      <p:ext uri="{BB962C8B-B14F-4D97-AF65-F5344CB8AC3E}">
        <p14:creationId xmlns:p14="http://schemas.microsoft.com/office/powerpoint/2010/main" val="1232007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4350BB-917A-4244-A64E-7960D497067D}" type="slidenum">
              <a:rPr lang="zh-CN" altLang="en-US" smtClean="0"/>
              <a:t>5</a:t>
            </a:fld>
            <a:endParaRPr lang="zh-CN" altLang="en-US"/>
          </a:p>
        </p:txBody>
      </p:sp>
    </p:spTree>
    <p:extLst>
      <p:ext uri="{BB962C8B-B14F-4D97-AF65-F5344CB8AC3E}">
        <p14:creationId xmlns:p14="http://schemas.microsoft.com/office/powerpoint/2010/main" val="4206514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6</a:t>
            </a:fld>
            <a:endParaRPr lang="zh-CN" altLang="en-US"/>
          </a:p>
        </p:txBody>
      </p:sp>
    </p:spTree>
    <p:extLst>
      <p:ext uri="{BB962C8B-B14F-4D97-AF65-F5344CB8AC3E}">
        <p14:creationId xmlns:p14="http://schemas.microsoft.com/office/powerpoint/2010/main" val="1365507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4350BB-917A-4244-A64E-7960D497067D}" type="slidenum">
              <a:rPr lang="zh-CN" altLang="en-US" smtClean="0"/>
              <a:t>7</a:t>
            </a:fld>
            <a:endParaRPr lang="zh-CN" altLang="en-US"/>
          </a:p>
        </p:txBody>
      </p:sp>
    </p:spTree>
    <p:extLst>
      <p:ext uri="{BB962C8B-B14F-4D97-AF65-F5344CB8AC3E}">
        <p14:creationId xmlns:p14="http://schemas.microsoft.com/office/powerpoint/2010/main" val="2586444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rPr>
              <a:t>首先</a:t>
            </a:r>
            <a:r>
              <a:rPr lang="zh-CN" altLang="en-US" sz="1200" kern="100" dirty="0">
                <a:effectLst/>
                <a:latin typeface="微软雅黑" panose="020B0503020204020204" pitchFamily="34" charset="-122"/>
                <a:ea typeface="微软雅黑" panose="020B0503020204020204" pitchFamily="34" charset="-122"/>
                <a:cs typeface="Times New Roman" panose="02020603050405020304" pitchFamily="18" charset="0"/>
              </a:rPr>
              <a:t>给</a:t>
            </a:r>
            <a:r>
              <a:rPr lang="en-US"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rPr>
              <a:t>LLM</a:t>
            </a:r>
            <a:r>
              <a:rPr lang="zh-CN" altLang="en-US" sz="1200" kern="100" dirty="0">
                <a:effectLst/>
                <a:latin typeface="微软雅黑" panose="020B0503020204020204" pitchFamily="34" charset="-122"/>
                <a:ea typeface="微软雅黑" panose="020B0503020204020204" pitchFamily="34" charset="-122"/>
                <a:cs typeface="Times New Roman" panose="02020603050405020304" pitchFamily="18" charset="0"/>
              </a:rPr>
              <a:t>提供初始提示</a:t>
            </a:r>
            <a:r>
              <a:rPr lang="zh-CN"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rPr>
              <a:t>，让</a:t>
            </a:r>
            <a:r>
              <a:rPr lang="en-US"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rPr>
              <a:t>LLM</a:t>
            </a:r>
            <a:r>
              <a:rPr lang="zh-CN"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rPr>
              <a:t>输出</a:t>
            </a:r>
            <a:r>
              <a:rPr lang="en-US"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rPr>
              <a:t>HDL</a:t>
            </a:r>
            <a:r>
              <a:rPr lang="zh-CN"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rPr>
              <a:t>代码设计，例如通过下图中的对话让</a:t>
            </a:r>
            <a:r>
              <a:rPr lang="en-US"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rPr>
              <a:t>LLM</a:t>
            </a:r>
            <a:r>
              <a:rPr lang="zh-CN"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rPr>
              <a:t>设计一个移位寄存器，然后人工对输出的设计进行基本的评估，以确定是否符合基本</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规范</a:t>
            </a:r>
            <a:r>
              <a:rPr lang="zh-CN"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rPr>
              <a:t>要求</a:t>
            </a:r>
            <a:r>
              <a:rPr lang="zh-CN" altLang="en-US" sz="1200" kern="100" dirty="0">
                <a:effectLst/>
                <a:latin typeface="微软雅黑" panose="020B0503020204020204" pitchFamily="34" charset="-122"/>
                <a:ea typeface="微软雅黑" panose="020B0503020204020204" pitchFamily="34" charset="-122"/>
                <a:cs typeface="Times New Roman" panose="02020603050405020304" pitchFamily="18" charset="0"/>
              </a:rPr>
              <a:t>（例如输入数据的位宽是否正确等）</a:t>
            </a:r>
            <a:r>
              <a:rPr lang="zh-CN"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rPr>
              <a:t>。如果设计不符合要求，则会以</a:t>
            </a:r>
            <a:r>
              <a:rPr lang="zh-CN" altLang="zh-CN" sz="12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相同的提示重新生成最多五次</a:t>
            </a:r>
            <a:r>
              <a:rPr lang="zh-CN" altLang="zh-CN" sz="1200" kern="100" dirty="0">
                <a:effectLst/>
                <a:latin typeface="微软雅黑" panose="020B0503020204020204" pitchFamily="34" charset="-122"/>
                <a:ea typeface="微软雅黑" panose="020B0503020204020204" pitchFamily="34" charset="-122"/>
                <a:cs typeface="Times New Roman" panose="02020603050405020304" pitchFamily="18" charset="0"/>
              </a:rPr>
              <a:t>，之后如果仍然不符合规范，则芯片设计对话失败。</a:t>
            </a:r>
          </a:p>
          <a:p>
            <a:endParaRPr lang="zh-CN" altLang="en-US" dirty="0"/>
          </a:p>
        </p:txBody>
      </p:sp>
      <p:sp>
        <p:nvSpPr>
          <p:cNvPr id="4" name="灯片编号占位符 3"/>
          <p:cNvSpPr>
            <a:spLocks noGrp="1"/>
          </p:cNvSpPr>
          <p:nvPr>
            <p:ph type="sldNum" sz="quarter" idx="5"/>
          </p:nvPr>
        </p:nvSpPr>
        <p:spPr/>
        <p:txBody>
          <a:bodyPr/>
          <a:lstStyle/>
          <a:p>
            <a:fld id="{0E4350BB-917A-4244-A64E-7960D497067D}" type="slidenum">
              <a:rPr lang="zh-CN" altLang="en-US" smtClean="0"/>
              <a:t>8</a:t>
            </a:fld>
            <a:endParaRPr lang="zh-CN" altLang="en-US"/>
          </a:p>
        </p:txBody>
      </p:sp>
    </p:spTree>
    <p:extLst>
      <p:ext uri="{BB962C8B-B14F-4D97-AF65-F5344CB8AC3E}">
        <p14:creationId xmlns:p14="http://schemas.microsoft.com/office/powerpoint/2010/main" val="1968019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E4350BB-917A-4244-A64E-7960D497067D}" type="slidenum">
              <a:rPr lang="zh-CN" altLang="en-US" smtClean="0"/>
              <a:t>9</a:t>
            </a:fld>
            <a:endParaRPr lang="zh-CN" altLang="en-US"/>
          </a:p>
        </p:txBody>
      </p:sp>
    </p:spTree>
    <p:extLst>
      <p:ext uri="{BB962C8B-B14F-4D97-AF65-F5344CB8AC3E}">
        <p14:creationId xmlns:p14="http://schemas.microsoft.com/office/powerpoint/2010/main" val="2618203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E9B746-21E1-AAF8-D890-D2AEF4E571F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25BDA5-CA18-4198-7D82-F0F4965553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03FCA37-2609-0B52-2670-ABDE9F76F053}"/>
              </a:ext>
            </a:extLst>
          </p:cNvPr>
          <p:cNvSpPr>
            <a:spLocks noGrp="1"/>
          </p:cNvSpPr>
          <p:nvPr>
            <p:ph type="dt" sz="half" idx="10"/>
          </p:nvPr>
        </p:nvSpPr>
        <p:spPr/>
        <p:txBody>
          <a:bodyPr/>
          <a:lstStyle/>
          <a:p>
            <a:fld id="{C6593225-F0F0-4F2D-A042-6BEE05F432B1}" type="datetimeFigureOut">
              <a:rPr lang="zh-CN" altLang="en-US" smtClean="0"/>
              <a:t>2023/7/21</a:t>
            </a:fld>
            <a:endParaRPr lang="zh-CN" altLang="en-US"/>
          </a:p>
        </p:txBody>
      </p:sp>
      <p:sp>
        <p:nvSpPr>
          <p:cNvPr id="5" name="页脚占位符 4">
            <a:extLst>
              <a:ext uri="{FF2B5EF4-FFF2-40B4-BE49-F238E27FC236}">
                <a16:creationId xmlns:a16="http://schemas.microsoft.com/office/drawing/2014/main" id="{937EFC02-9EEF-EE66-52F5-5D344AEF950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797D00-C855-12B7-7A28-9A6F9153EE53}"/>
              </a:ext>
            </a:extLst>
          </p:cNvPr>
          <p:cNvSpPr>
            <a:spLocks noGrp="1"/>
          </p:cNvSpPr>
          <p:nvPr>
            <p:ph type="sldNum" sz="quarter" idx="12"/>
          </p:nvPr>
        </p:nvSpPr>
        <p:spPr/>
        <p:txBody>
          <a:bodyPr/>
          <a:lstStyle/>
          <a:p>
            <a:fld id="{44AE4C73-5EA9-47BC-A93A-CB34744AC658}" type="slidenum">
              <a:rPr lang="zh-CN" altLang="en-US" smtClean="0"/>
              <a:t>‹#›</a:t>
            </a:fld>
            <a:endParaRPr lang="zh-CN" altLang="en-US"/>
          </a:p>
        </p:txBody>
      </p:sp>
    </p:spTree>
    <p:extLst>
      <p:ext uri="{BB962C8B-B14F-4D97-AF65-F5344CB8AC3E}">
        <p14:creationId xmlns:p14="http://schemas.microsoft.com/office/powerpoint/2010/main" val="891006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E87EBF-26C7-94D7-8D78-DA2647181F3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21A588-EA89-D76C-743C-2A01BE3EB3C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B055A1-646A-CCF9-0934-3ED6D5AC0730}"/>
              </a:ext>
            </a:extLst>
          </p:cNvPr>
          <p:cNvSpPr>
            <a:spLocks noGrp="1"/>
          </p:cNvSpPr>
          <p:nvPr>
            <p:ph type="dt" sz="half" idx="10"/>
          </p:nvPr>
        </p:nvSpPr>
        <p:spPr/>
        <p:txBody>
          <a:bodyPr/>
          <a:lstStyle/>
          <a:p>
            <a:fld id="{C6593225-F0F0-4F2D-A042-6BEE05F432B1}" type="datetimeFigureOut">
              <a:rPr lang="zh-CN" altLang="en-US" smtClean="0"/>
              <a:t>2023/7/21</a:t>
            </a:fld>
            <a:endParaRPr lang="zh-CN" altLang="en-US"/>
          </a:p>
        </p:txBody>
      </p:sp>
      <p:sp>
        <p:nvSpPr>
          <p:cNvPr id="5" name="页脚占位符 4">
            <a:extLst>
              <a:ext uri="{FF2B5EF4-FFF2-40B4-BE49-F238E27FC236}">
                <a16:creationId xmlns:a16="http://schemas.microsoft.com/office/drawing/2014/main" id="{0368F017-FC66-26B5-CA73-1118FFDC6F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C4C388A-D033-A25A-EB19-12E855A8767F}"/>
              </a:ext>
            </a:extLst>
          </p:cNvPr>
          <p:cNvSpPr>
            <a:spLocks noGrp="1"/>
          </p:cNvSpPr>
          <p:nvPr>
            <p:ph type="sldNum" sz="quarter" idx="12"/>
          </p:nvPr>
        </p:nvSpPr>
        <p:spPr/>
        <p:txBody>
          <a:bodyPr/>
          <a:lstStyle/>
          <a:p>
            <a:fld id="{44AE4C73-5EA9-47BC-A93A-CB34744AC658}" type="slidenum">
              <a:rPr lang="zh-CN" altLang="en-US" smtClean="0"/>
              <a:t>‹#›</a:t>
            </a:fld>
            <a:endParaRPr lang="zh-CN" altLang="en-US"/>
          </a:p>
        </p:txBody>
      </p:sp>
    </p:spTree>
    <p:extLst>
      <p:ext uri="{BB962C8B-B14F-4D97-AF65-F5344CB8AC3E}">
        <p14:creationId xmlns:p14="http://schemas.microsoft.com/office/powerpoint/2010/main" val="1008025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3180481-380C-4D6F-6FAE-ECD9D9DCE19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DD74C3D-39A3-2AA3-A84B-A8BCC6817C7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94A10E-CE6D-9E58-692D-DB5841D725C5}"/>
              </a:ext>
            </a:extLst>
          </p:cNvPr>
          <p:cNvSpPr>
            <a:spLocks noGrp="1"/>
          </p:cNvSpPr>
          <p:nvPr>
            <p:ph type="dt" sz="half" idx="10"/>
          </p:nvPr>
        </p:nvSpPr>
        <p:spPr/>
        <p:txBody>
          <a:bodyPr/>
          <a:lstStyle/>
          <a:p>
            <a:fld id="{C6593225-F0F0-4F2D-A042-6BEE05F432B1}" type="datetimeFigureOut">
              <a:rPr lang="zh-CN" altLang="en-US" smtClean="0"/>
              <a:t>2023/7/21</a:t>
            </a:fld>
            <a:endParaRPr lang="zh-CN" altLang="en-US"/>
          </a:p>
        </p:txBody>
      </p:sp>
      <p:sp>
        <p:nvSpPr>
          <p:cNvPr id="5" name="页脚占位符 4">
            <a:extLst>
              <a:ext uri="{FF2B5EF4-FFF2-40B4-BE49-F238E27FC236}">
                <a16:creationId xmlns:a16="http://schemas.microsoft.com/office/drawing/2014/main" id="{58B096A1-D947-314E-F550-13A1C67B62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337A35-5FE0-1B0F-8B71-19A98C8D0C62}"/>
              </a:ext>
            </a:extLst>
          </p:cNvPr>
          <p:cNvSpPr>
            <a:spLocks noGrp="1"/>
          </p:cNvSpPr>
          <p:nvPr>
            <p:ph type="sldNum" sz="quarter" idx="12"/>
          </p:nvPr>
        </p:nvSpPr>
        <p:spPr/>
        <p:txBody>
          <a:bodyPr/>
          <a:lstStyle/>
          <a:p>
            <a:fld id="{44AE4C73-5EA9-47BC-A93A-CB34744AC658}" type="slidenum">
              <a:rPr lang="zh-CN" altLang="en-US" smtClean="0"/>
              <a:t>‹#›</a:t>
            </a:fld>
            <a:endParaRPr lang="zh-CN" altLang="en-US"/>
          </a:p>
        </p:txBody>
      </p:sp>
    </p:spTree>
    <p:extLst>
      <p:ext uri="{BB962C8B-B14F-4D97-AF65-F5344CB8AC3E}">
        <p14:creationId xmlns:p14="http://schemas.microsoft.com/office/powerpoint/2010/main" val="19583239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3_标题幻灯片">
    <p:bg>
      <p:bgPr>
        <a:solidFill>
          <a:schemeClr val="bg1"/>
        </a:solidFill>
        <a:effectLst/>
      </p:bgPr>
    </p:bg>
    <p:spTree>
      <p:nvGrpSpPr>
        <p:cNvPr id="1" name=""/>
        <p:cNvGrpSpPr/>
        <p:nvPr/>
      </p:nvGrpSpPr>
      <p:grpSpPr>
        <a:xfrm>
          <a:off x="0" y="0"/>
          <a:ext cx="0" cy="0"/>
          <a:chOff x="0" y="0"/>
          <a:chExt cx="0" cy="0"/>
        </a:xfrm>
      </p:grpSpPr>
      <p:sp>
        <p:nvSpPr>
          <p:cNvPr id="28" name="图片占位符 27"/>
          <p:cNvSpPr>
            <a:spLocks noGrp="1"/>
          </p:cNvSpPr>
          <p:nvPr>
            <p:ph type="pic" sz="quarter" idx="10"/>
          </p:nvPr>
        </p:nvSpPr>
        <p:spPr>
          <a:xfrm>
            <a:off x="0" y="1123950"/>
            <a:ext cx="12192000" cy="2671515"/>
          </a:xfrm>
          <a:ln>
            <a:noFill/>
          </a:ln>
        </p:spPr>
        <p:txBody>
          <a:bodyPr/>
          <a:lstStyle>
            <a:lvl1pPr>
              <a:defRPr>
                <a:solidFill>
                  <a:schemeClr val="bg1"/>
                </a:solidFill>
              </a:defRPr>
            </a:lvl1pPr>
          </a:lstStyle>
          <a:p>
            <a:endParaRPr lang="zh-CN" altLang="en-US" dirty="0"/>
          </a:p>
        </p:txBody>
      </p:sp>
      <p:sp>
        <p:nvSpPr>
          <p:cNvPr id="9801" name="副标题 2"/>
          <p:cNvSpPr>
            <a:spLocks noGrp="1"/>
          </p:cNvSpPr>
          <p:nvPr userDrawn="1">
            <p:ph type="subTitle" idx="1" hasCustomPrompt="1"/>
          </p:nvPr>
        </p:nvSpPr>
        <p:spPr>
          <a:xfrm>
            <a:off x="669925" y="4924996"/>
            <a:ext cx="10850563" cy="558799"/>
          </a:xfrm>
        </p:spPr>
        <p:txBody>
          <a:bodyPr anchor="ctr">
            <a:normAutofit/>
          </a:bodyPr>
          <a:lstStyle>
            <a:lvl1pPr marL="0" marR="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sz="2000" spc="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Click to edit Master subtitle style</a:t>
            </a:r>
          </a:p>
        </p:txBody>
      </p:sp>
      <p:sp>
        <p:nvSpPr>
          <p:cNvPr id="9802" name="标题 1"/>
          <p:cNvSpPr>
            <a:spLocks noGrp="1"/>
          </p:cNvSpPr>
          <p:nvPr userDrawn="1">
            <p:ph type="ctrTitle" hasCustomPrompt="1"/>
          </p:nvPr>
        </p:nvSpPr>
        <p:spPr>
          <a:xfrm>
            <a:off x="669925" y="4126588"/>
            <a:ext cx="10850563" cy="767764"/>
          </a:xfrm>
        </p:spPr>
        <p:txBody>
          <a:bodyPr anchor="b">
            <a:normAutofit/>
          </a:bodyPr>
          <a:lstStyle>
            <a:lvl1pPr algn="l">
              <a:defRPr sz="3200" b="1" spc="0">
                <a:solidFill>
                  <a:schemeClr val="tx1"/>
                </a:solidFill>
              </a:defRPr>
            </a:lvl1pPr>
          </a:lstStyle>
          <a:p>
            <a:r>
              <a:rPr lang="en-US" altLang="zh-CN" dirty="0"/>
              <a:t>Click to edit Master title style</a:t>
            </a:r>
            <a:endParaRPr lang="zh-CN" altLang="en-US" dirty="0"/>
          </a:p>
        </p:txBody>
      </p:sp>
      <p:sp>
        <p:nvSpPr>
          <p:cNvPr id="8" name="矩形 7"/>
          <p:cNvSpPr/>
          <p:nvPr userDrawn="1"/>
        </p:nvSpPr>
        <p:spPr>
          <a:xfrm>
            <a:off x="0" y="3840418"/>
            <a:ext cx="12192000" cy="142302"/>
          </a:xfrm>
          <a:prstGeom prst="rect">
            <a:avLst/>
          </a:prstGeom>
          <a:solidFill>
            <a:schemeClr val="bg1">
              <a:lumMod val="6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56529765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A5D21A-27D8-05D3-E6E9-0466BC58F10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44EC540-5013-FA66-0F86-D55DCB172FE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A32E8A-2824-8556-D086-72EDCC0DE4C5}"/>
              </a:ext>
            </a:extLst>
          </p:cNvPr>
          <p:cNvSpPr>
            <a:spLocks noGrp="1"/>
          </p:cNvSpPr>
          <p:nvPr>
            <p:ph type="dt" sz="half" idx="10"/>
          </p:nvPr>
        </p:nvSpPr>
        <p:spPr/>
        <p:txBody>
          <a:bodyPr/>
          <a:lstStyle/>
          <a:p>
            <a:fld id="{C6593225-F0F0-4F2D-A042-6BEE05F432B1}" type="datetimeFigureOut">
              <a:rPr lang="zh-CN" altLang="en-US" smtClean="0"/>
              <a:t>2023/7/21</a:t>
            </a:fld>
            <a:endParaRPr lang="zh-CN" altLang="en-US"/>
          </a:p>
        </p:txBody>
      </p:sp>
      <p:sp>
        <p:nvSpPr>
          <p:cNvPr id="5" name="页脚占位符 4">
            <a:extLst>
              <a:ext uri="{FF2B5EF4-FFF2-40B4-BE49-F238E27FC236}">
                <a16:creationId xmlns:a16="http://schemas.microsoft.com/office/drawing/2014/main" id="{69CAE781-B31B-35BC-B37E-33861D346D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A736DC-6BF9-75A9-B933-4BFA86171583}"/>
              </a:ext>
            </a:extLst>
          </p:cNvPr>
          <p:cNvSpPr>
            <a:spLocks noGrp="1"/>
          </p:cNvSpPr>
          <p:nvPr>
            <p:ph type="sldNum" sz="quarter" idx="12"/>
          </p:nvPr>
        </p:nvSpPr>
        <p:spPr/>
        <p:txBody>
          <a:bodyPr/>
          <a:lstStyle/>
          <a:p>
            <a:fld id="{44AE4C73-5EA9-47BC-A93A-CB34744AC658}" type="slidenum">
              <a:rPr lang="zh-CN" altLang="en-US" smtClean="0"/>
              <a:t>‹#›</a:t>
            </a:fld>
            <a:endParaRPr lang="zh-CN" altLang="en-US"/>
          </a:p>
        </p:txBody>
      </p:sp>
    </p:spTree>
    <p:extLst>
      <p:ext uri="{BB962C8B-B14F-4D97-AF65-F5344CB8AC3E}">
        <p14:creationId xmlns:p14="http://schemas.microsoft.com/office/powerpoint/2010/main" val="2095978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898A9-7553-8DB3-9A48-412AE9F1A50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AECC26B-51D1-ACA7-D105-429F91F425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BCE4788-D4AF-0777-EA30-10CEE81ABF43}"/>
              </a:ext>
            </a:extLst>
          </p:cNvPr>
          <p:cNvSpPr>
            <a:spLocks noGrp="1"/>
          </p:cNvSpPr>
          <p:nvPr>
            <p:ph type="dt" sz="half" idx="10"/>
          </p:nvPr>
        </p:nvSpPr>
        <p:spPr/>
        <p:txBody>
          <a:bodyPr/>
          <a:lstStyle/>
          <a:p>
            <a:fld id="{C6593225-F0F0-4F2D-A042-6BEE05F432B1}" type="datetimeFigureOut">
              <a:rPr lang="zh-CN" altLang="en-US" smtClean="0"/>
              <a:t>2023/7/21</a:t>
            </a:fld>
            <a:endParaRPr lang="zh-CN" altLang="en-US"/>
          </a:p>
        </p:txBody>
      </p:sp>
      <p:sp>
        <p:nvSpPr>
          <p:cNvPr id="5" name="页脚占位符 4">
            <a:extLst>
              <a:ext uri="{FF2B5EF4-FFF2-40B4-BE49-F238E27FC236}">
                <a16:creationId xmlns:a16="http://schemas.microsoft.com/office/drawing/2014/main" id="{5F8ACADE-04B3-3CE2-5505-702DDC86086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833508-BC2F-56DB-21D4-B629D6682E58}"/>
              </a:ext>
            </a:extLst>
          </p:cNvPr>
          <p:cNvSpPr>
            <a:spLocks noGrp="1"/>
          </p:cNvSpPr>
          <p:nvPr>
            <p:ph type="sldNum" sz="quarter" idx="12"/>
          </p:nvPr>
        </p:nvSpPr>
        <p:spPr/>
        <p:txBody>
          <a:bodyPr/>
          <a:lstStyle/>
          <a:p>
            <a:fld id="{44AE4C73-5EA9-47BC-A93A-CB34744AC658}" type="slidenum">
              <a:rPr lang="zh-CN" altLang="en-US" smtClean="0"/>
              <a:t>‹#›</a:t>
            </a:fld>
            <a:endParaRPr lang="zh-CN" altLang="en-US"/>
          </a:p>
        </p:txBody>
      </p:sp>
    </p:spTree>
    <p:extLst>
      <p:ext uri="{BB962C8B-B14F-4D97-AF65-F5344CB8AC3E}">
        <p14:creationId xmlns:p14="http://schemas.microsoft.com/office/powerpoint/2010/main" val="1545285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7218E-F205-B1E8-1C4E-F5EF9F3EDA3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A26A019-CB4F-3E91-C789-5DADFE7C60C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C38F2F8-1324-924E-50E5-384A02DD281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1E6BEA1-5D25-A743-3377-2A88FE5D61BA}"/>
              </a:ext>
            </a:extLst>
          </p:cNvPr>
          <p:cNvSpPr>
            <a:spLocks noGrp="1"/>
          </p:cNvSpPr>
          <p:nvPr>
            <p:ph type="dt" sz="half" idx="10"/>
          </p:nvPr>
        </p:nvSpPr>
        <p:spPr/>
        <p:txBody>
          <a:bodyPr/>
          <a:lstStyle/>
          <a:p>
            <a:fld id="{C6593225-F0F0-4F2D-A042-6BEE05F432B1}" type="datetimeFigureOut">
              <a:rPr lang="zh-CN" altLang="en-US" smtClean="0"/>
              <a:t>2023/7/21</a:t>
            </a:fld>
            <a:endParaRPr lang="zh-CN" altLang="en-US"/>
          </a:p>
        </p:txBody>
      </p:sp>
      <p:sp>
        <p:nvSpPr>
          <p:cNvPr id="6" name="页脚占位符 5">
            <a:extLst>
              <a:ext uri="{FF2B5EF4-FFF2-40B4-BE49-F238E27FC236}">
                <a16:creationId xmlns:a16="http://schemas.microsoft.com/office/drawing/2014/main" id="{E2C0B757-BB7D-230A-7147-75E7C7BEC02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AFC330D-C5A1-3781-AEFA-10BF2F3C8A86}"/>
              </a:ext>
            </a:extLst>
          </p:cNvPr>
          <p:cNvSpPr>
            <a:spLocks noGrp="1"/>
          </p:cNvSpPr>
          <p:nvPr>
            <p:ph type="sldNum" sz="quarter" idx="12"/>
          </p:nvPr>
        </p:nvSpPr>
        <p:spPr/>
        <p:txBody>
          <a:bodyPr/>
          <a:lstStyle/>
          <a:p>
            <a:fld id="{44AE4C73-5EA9-47BC-A93A-CB34744AC658}" type="slidenum">
              <a:rPr lang="zh-CN" altLang="en-US" smtClean="0"/>
              <a:t>‹#›</a:t>
            </a:fld>
            <a:endParaRPr lang="zh-CN" altLang="en-US"/>
          </a:p>
        </p:txBody>
      </p:sp>
    </p:spTree>
    <p:extLst>
      <p:ext uri="{BB962C8B-B14F-4D97-AF65-F5344CB8AC3E}">
        <p14:creationId xmlns:p14="http://schemas.microsoft.com/office/powerpoint/2010/main" val="3128416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054565-9A63-CFE8-90CE-6470F5E413E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7D1F692-FE25-3136-75AB-9489F7817F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A67E72-2AD6-0162-E4C4-4BA055A2306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BAA90-E514-37B3-5170-B81050EF56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6C874B9-FAF6-3B11-1993-825A10264AE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D976E33-6B7E-51A8-B9A5-D8C02D3E77A9}"/>
              </a:ext>
            </a:extLst>
          </p:cNvPr>
          <p:cNvSpPr>
            <a:spLocks noGrp="1"/>
          </p:cNvSpPr>
          <p:nvPr>
            <p:ph type="dt" sz="half" idx="10"/>
          </p:nvPr>
        </p:nvSpPr>
        <p:spPr/>
        <p:txBody>
          <a:bodyPr/>
          <a:lstStyle/>
          <a:p>
            <a:fld id="{C6593225-F0F0-4F2D-A042-6BEE05F432B1}" type="datetimeFigureOut">
              <a:rPr lang="zh-CN" altLang="en-US" smtClean="0"/>
              <a:t>2023/7/21</a:t>
            </a:fld>
            <a:endParaRPr lang="zh-CN" altLang="en-US"/>
          </a:p>
        </p:txBody>
      </p:sp>
      <p:sp>
        <p:nvSpPr>
          <p:cNvPr id="8" name="页脚占位符 7">
            <a:extLst>
              <a:ext uri="{FF2B5EF4-FFF2-40B4-BE49-F238E27FC236}">
                <a16:creationId xmlns:a16="http://schemas.microsoft.com/office/drawing/2014/main" id="{AB616121-0A42-AD4F-FD09-83B8F8B7ED5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DD13DD5-A426-3CAB-50E2-F4D6409AF2A7}"/>
              </a:ext>
            </a:extLst>
          </p:cNvPr>
          <p:cNvSpPr>
            <a:spLocks noGrp="1"/>
          </p:cNvSpPr>
          <p:nvPr>
            <p:ph type="sldNum" sz="quarter" idx="12"/>
          </p:nvPr>
        </p:nvSpPr>
        <p:spPr/>
        <p:txBody>
          <a:bodyPr/>
          <a:lstStyle/>
          <a:p>
            <a:fld id="{44AE4C73-5EA9-47BC-A93A-CB34744AC658}" type="slidenum">
              <a:rPr lang="zh-CN" altLang="en-US" smtClean="0"/>
              <a:t>‹#›</a:t>
            </a:fld>
            <a:endParaRPr lang="zh-CN" altLang="en-US"/>
          </a:p>
        </p:txBody>
      </p:sp>
    </p:spTree>
    <p:extLst>
      <p:ext uri="{BB962C8B-B14F-4D97-AF65-F5344CB8AC3E}">
        <p14:creationId xmlns:p14="http://schemas.microsoft.com/office/powerpoint/2010/main" val="3712541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5C328-5648-7057-07BD-56880446D86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674A2A8-C91B-6B93-354D-EFECFBAEACE5}"/>
              </a:ext>
            </a:extLst>
          </p:cNvPr>
          <p:cNvSpPr>
            <a:spLocks noGrp="1"/>
          </p:cNvSpPr>
          <p:nvPr>
            <p:ph type="dt" sz="half" idx="10"/>
          </p:nvPr>
        </p:nvSpPr>
        <p:spPr/>
        <p:txBody>
          <a:bodyPr/>
          <a:lstStyle/>
          <a:p>
            <a:fld id="{C6593225-F0F0-4F2D-A042-6BEE05F432B1}" type="datetimeFigureOut">
              <a:rPr lang="zh-CN" altLang="en-US" smtClean="0"/>
              <a:t>2023/7/21</a:t>
            </a:fld>
            <a:endParaRPr lang="zh-CN" altLang="en-US"/>
          </a:p>
        </p:txBody>
      </p:sp>
      <p:sp>
        <p:nvSpPr>
          <p:cNvPr id="4" name="页脚占位符 3">
            <a:extLst>
              <a:ext uri="{FF2B5EF4-FFF2-40B4-BE49-F238E27FC236}">
                <a16:creationId xmlns:a16="http://schemas.microsoft.com/office/drawing/2014/main" id="{55B2BA59-B2A2-3CF1-6971-A7DAF12D322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7AFFCE8-F0B9-28E1-758D-880049C9C22E}"/>
              </a:ext>
            </a:extLst>
          </p:cNvPr>
          <p:cNvSpPr>
            <a:spLocks noGrp="1"/>
          </p:cNvSpPr>
          <p:nvPr>
            <p:ph type="sldNum" sz="quarter" idx="12"/>
          </p:nvPr>
        </p:nvSpPr>
        <p:spPr/>
        <p:txBody>
          <a:bodyPr/>
          <a:lstStyle/>
          <a:p>
            <a:fld id="{44AE4C73-5EA9-47BC-A93A-CB34744AC658}" type="slidenum">
              <a:rPr lang="zh-CN" altLang="en-US" smtClean="0"/>
              <a:t>‹#›</a:t>
            </a:fld>
            <a:endParaRPr lang="zh-CN" altLang="en-US"/>
          </a:p>
        </p:txBody>
      </p:sp>
    </p:spTree>
    <p:extLst>
      <p:ext uri="{BB962C8B-B14F-4D97-AF65-F5344CB8AC3E}">
        <p14:creationId xmlns:p14="http://schemas.microsoft.com/office/powerpoint/2010/main" val="629002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E467E83-9052-3106-66EC-6E80E89D6F70}"/>
              </a:ext>
            </a:extLst>
          </p:cNvPr>
          <p:cNvSpPr>
            <a:spLocks noGrp="1"/>
          </p:cNvSpPr>
          <p:nvPr>
            <p:ph type="dt" sz="half" idx="10"/>
          </p:nvPr>
        </p:nvSpPr>
        <p:spPr/>
        <p:txBody>
          <a:bodyPr/>
          <a:lstStyle/>
          <a:p>
            <a:fld id="{C6593225-F0F0-4F2D-A042-6BEE05F432B1}" type="datetimeFigureOut">
              <a:rPr lang="zh-CN" altLang="en-US" smtClean="0"/>
              <a:t>2023/7/21</a:t>
            </a:fld>
            <a:endParaRPr lang="zh-CN" altLang="en-US"/>
          </a:p>
        </p:txBody>
      </p:sp>
      <p:sp>
        <p:nvSpPr>
          <p:cNvPr id="3" name="页脚占位符 2">
            <a:extLst>
              <a:ext uri="{FF2B5EF4-FFF2-40B4-BE49-F238E27FC236}">
                <a16:creationId xmlns:a16="http://schemas.microsoft.com/office/drawing/2014/main" id="{BC462BDA-BFF3-D198-8F8F-709A57A0607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7F43E6A-5DDF-4AFC-528D-2E360F5AD35C}"/>
              </a:ext>
            </a:extLst>
          </p:cNvPr>
          <p:cNvSpPr>
            <a:spLocks noGrp="1"/>
          </p:cNvSpPr>
          <p:nvPr>
            <p:ph type="sldNum" sz="quarter" idx="12"/>
          </p:nvPr>
        </p:nvSpPr>
        <p:spPr/>
        <p:txBody>
          <a:bodyPr/>
          <a:lstStyle/>
          <a:p>
            <a:fld id="{44AE4C73-5EA9-47BC-A93A-CB34744AC658}" type="slidenum">
              <a:rPr lang="zh-CN" altLang="en-US" smtClean="0"/>
              <a:t>‹#›</a:t>
            </a:fld>
            <a:endParaRPr lang="zh-CN" altLang="en-US"/>
          </a:p>
        </p:txBody>
      </p:sp>
    </p:spTree>
    <p:extLst>
      <p:ext uri="{BB962C8B-B14F-4D97-AF65-F5344CB8AC3E}">
        <p14:creationId xmlns:p14="http://schemas.microsoft.com/office/powerpoint/2010/main" val="1127958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E9BD07-2F3E-0BD5-50E3-E50029FAB26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2762E50-74BB-A5F0-2966-60776A3DF6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CEE6D54-9909-E0BD-E6A0-2762B27DD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153E852-E855-6455-E0D9-99BA61F637FA}"/>
              </a:ext>
            </a:extLst>
          </p:cNvPr>
          <p:cNvSpPr>
            <a:spLocks noGrp="1"/>
          </p:cNvSpPr>
          <p:nvPr>
            <p:ph type="dt" sz="half" idx="10"/>
          </p:nvPr>
        </p:nvSpPr>
        <p:spPr/>
        <p:txBody>
          <a:bodyPr/>
          <a:lstStyle/>
          <a:p>
            <a:fld id="{C6593225-F0F0-4F2D-A042-6BEE05F432B1}" type="datetimeFigureOut">
              <a:rPr lang="zh-CN" altLang="en-US" smtClean="0"/>
              <a:t>2023/7/21</a:t>
            </a:fld>
            <a:endParaRPr lang="zh-CN" altLang="en-US"/>
          </a:p>
        </p:txBody>
      </p:sp>
      <p:sp>
        <p:nvSpPr>
          <p:cNvPr id="6" name="页脚占位符 5">
            <a:extLst>
              <a:ext uri="{FF2B5EF4-FFF2-40B4-BE49-F238E27FC236}">
                <a16:creationId xmlns:a16="http://schemas.microsoft.com/office/drawing/2014/main" id="{F0846162-613E-3F77-E9D1-E2E7BADDF37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CA703B6-A4AC-EECF-077B-9BC9ED1C340F}"/>
              </a:ext>
            </a:extLst>
          </p:cNvPr>
          <p:cNvSpPr>
            <a:spLocks noGrp="1"/>
          </p:cNvSpPr>
          <p:nvPr>
            <p:ph type="sldNum" sz="quarter" idx="12"/>
          </p:nvPr>
        </p:nvSpPr>
        <p:spPr/>
        <p:txBody>
          <a:bodyPr/>
          <a:lstStyle/>
          <a:p>
            <a:fld id="{44AE4C73-5EA9-47BC-A93A-CB34744AC658}" type="slidenum">
              <a:rPr lang="zh-CN" altLang="en-US" smtClean="0"/>
              <a:t>‹#›</a:t>
            </a:fld>
            <a:endParaRPr lang="zh-CN" altLang="en-US"/>
          </a:p>
        </p:txBody>
      </p:sp>
    </p:spTree>
    <p:extLst>
      <p:ext uri="{BB962C8B-B14F-4D97-AF65-F5344CB8AC3E}">
        <p14:creationId xmlns:p14="http://schemas.microsoft.com/office/powerpoint/2010/main" val="1723780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49D31A-8928-2D3D-4775-5110ECA43FE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24B6217-95B7-23EB-5E83-18EE59E2BA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EF54345-83F8-636E-F38D-D75C5A27A9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967992D-8FF5-1AD6-3C24-CC24FC8B021A}"/>
              </a:ext>
            </a:extLst>
          </p:cNvPr>
          <p:cNvSpPr>
            <a:spLocks noGrp="1"/>
          </p:cNvSpPr>
          <p:nvPr>
            <p:ph type="dt" sz="half" idx="10"/>
          </p:nvPr>
        </p:nvSpPr>
        <p:spPr/>
        <p:txBody>
          <a:bodyPr/>
          <a:lstStyle/>
          <a:p>
            <a:fld id="{C6593225-F0F0-4F2D-A042-6BEE05F432B1}" type="datetimeFigureOut">
              <a:rPr lang="zh-CN" altLang="en-US" smtClean="0"/>
              <a:t>2023/7/21</a:t>
            </a:fld>
            <a:endParaRPr lang="zh-CN" altLang="en-US"/>
          </a:p>
        </p:txBody>
      </p:sp>
      <p:sp>
        <p:nvSpPr>
          <p:cNvPr id="6" name="页脚占位符 5">
            <a:extLst>
              <a:ext uri="{FF2B5EF4-FFF2-40B4-BE49-F238E27FC236}">
                <a16:creationId xmlns:a16="http://schemas.microsoft.com/office/drawing/2014/main" id="{CA509B98-E5D4-29DE-F2B3-0DF70B328C3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8E0270C-14AB-C2F3-E204-69D4EF56E474}"/>
              </a:ext>
            </a:extLst>
          </p:cNvPr>
          <p:cNvSpPr>
            <a:spLocks noGrp="1"/>
          </p:cNvSpPr>
          <p:nvPr>
            <p:ph type="sldNum" sz="quarter" idx="12"/>
          </p:nvPr>
        </p:nvSpPr>
        <p:spPr/>
        <p:txBody>
          <a:bodyPr/>
          <a:lstStyle/>
          <a:p>
            <a:fld id="{44AE4C73-5EA9-47BC-A93A-CB34744AC658}" type="slidenum">
              <a:rPr lang="zh-CN" altLang="en-US" smtClean="0"/>
              <a:t>‹#›</a:t>
            </a:fld>
            <a:endParaRPr lang="zh-CN" altLang="en-US"/>
          </a:p>
        </p:txBody>
      </p:sp>
    </p:spTree>
    <p:extLst>
      <p:ext uri="{BB962C8B-B14F-4D97-AF65-F5344CB8AC3E}">
        <p14:creationId xmlns:p14="http://schemas.microsoft.com/office/powerpoint/2010/main" val="3971519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4FE854A-0F4B-EE49-1DEA-9CB6E434B1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2278E44-47E2-6056-DB37-880CDCE9AA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0D5849F-6F32-CAB9-A9A6-D187556D1F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593225-F0F0-4F2D-A042-6BEE05F432B1}" type="datetimeFigureOut">
              <a:rPr lang="zh-CN" altLang="en-US" smtClean="0"/>
              <a:t>2023/7/21</a:t>
            </a:fld>
            <a:endParaRPr lang="zh-CN" altLang="en-US"/>
          </a:p>
        </p:txBody>
      </p:sp>
      <p:sp>
        <p:nvSpPr>
          <p:cNvPr id="5" name="页脚占位符 4">
            <a:extLst>
              <a:ext uri="{FF2B5EF4-FFF2-40B4-BE49-F238E27FC236}">
                <a16:creationId xmlns:a16="http://schemas.microsoft.com/office/drawing/2014/main" id="{60F9D720-D200-E9DE-E235-4044C7DB55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64122D8-42BE-F40C-F2EB-744F2C1FB2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AE4C73-5EA9-47BC-A93A-CB34744AC658}" type="slidenum">
              <a:rPr lang="zh-CN" altLang="en-US" smtClean="0"/>
              <a:t>‹#›</a:t>
            </a:fld>
            <a:endParaRPr lang="zh-CN" altLang="en-US"/>
          </a:p>
        </p:txBody>
      </p:sp>
    </p:spTree>
    <p:extLst>
      <p:ext uri="{BB962C8B-B14F-4D97-AF65-F5344CB8AC3E}">
        <p14:creationId xmlns:p14="http://schemas.microsoft.com/office/powerpoint/2010/main" val="1144888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3.svg"/><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2.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4.xml"/><Relationship Id="rId5" Type="http://schemas.microsoft.com/office/2007/relationships/hdphoto" Target="../media/hdphoto1.wdp"/><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3.xml"/><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0"/>
          </p:nvPr>
        </p:nvPicPr>
        <p:blipFill>
          <a:blip r:embed="rId4" cstate="email">
            <a:extLst>
              <a:ext uri="{BEBA8EAE-BF5A-486C-A8C5-ECC9F3942E4B}">
                <a14:imgProps xmlns:a14="http://schemas.microsoft.com/office/drawing/2010/main">
                  <a14:imgLayer r:embed="rId5">
                    <a14:imgEffect>
                      <a14:artisticPastelsSmooth/>
                    </a14:imgEffect>
                  </a14:imgLayer>
                </a14:imgProps>
              </a:ext>
              <a:ext uri="{28A0092B-C50C-407E-A947-70E740481C1C}">
                <a14:useLocalDpi xmlns:a14="http://schemas.microsoft.com/office/drawing/2010/main" val="0"/>
              </a:ext>
            </a:extLst>
          </a:blip>
          <a:srcRect/>
          <a:stretch>
            <a:fillRect/>
          </a:stretch>
        </p:blipFill>
        <p:spPr/>
      </p:pic>
      <p:sp>
        <p:nvSpPr>
          <p:cNvPr id="111" name="文本框 110"/>
          <p:cNvSpPr txBox="1"/>
          <p:nvPr/>
        </p:nvSpPr>
        <p:spPr>
          <a:xfrm>
            <a:off x="8901826" y="3258392"/>
            <a:ext cx="2613497" cy="568136"/>
          </a:xfrm>
          <a:prstGeom prst="rect">
            <a:avLst/>
          </a:prstGeom>
          <a:noFill/>
        </p:spPr>
        <p:txBody>
          <a:bodyPr wrap="none" rtlCol="0">
            <a:prstTxWarp prst="textPlain">
              <a:avLst/>
            </a:prstTxWarp>
            <a:spAutoFit/>
          </a:bodyPr>
          <a:lstStyle/>
          <a:p>
            <a:r>
              <a:rPr lang="en-US" altLang="zh-CN" sz="16600" b="1" dirty="0">
                <a:solidFill>
                  <a:schemeClr val="bg1"/>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HDLGPT</a:t>
            </a:r>
            <a:r>
              <a:rPr lang="zh-CN" altLang="en-US" sz="16600" b="1" dirty="0">
                <a:solidFill>
                  <a:schemeClr val="bg1"/>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分享</a:t>
            </a:r>
          </a:p>
        </p:txBody>
      </p:sp>
      <p:sp>
        <p:nvSpPr>
          <p:cNvPr id="110" name="文本框 109"/>
          <p:cNvSpPr txBox="1"/>
          <p:nvPr userDrawn="1"/>
        </p:nvSpPr>
        <p:spPr>
          <a:xfrm>
            <a:off x="7178355" y="3058100"/>
            <a:ext cx="1606717" cy="768009"/>
          </a:xfrm>
          <a:prstGeom prst="rect">
            <a:avLst/>
          </a:prstGeom>
          <a:noFill/>
        </p:spPr>
        <p:txBody>
          <a:bodyPr wrap="none" rtlCol="0">
            <a:prstTxWarp prst="textPlain">
              <a:avLst/>
            </a:prstTxWarp>
            <a:spAutoFit/>
          </a:bodyPr>
          <a:lstStyle/>
          <a:p>
            <a:r>
              <a:rPr lang="en-US" altLang="zh-CN" sz="9600" dirty="0">
                <a:solidFill>
                  <a:schemeClr val="bg1"/>
                </a:solidFill>
                <a:effectLst>
                  <a:outerShdw blurRad="38100" dist="38100" dir="2700000" algn="tl">
                    <a:srgbClr val="000000">
                      <a:alpha val="43137"/>
                    </a:srgbClr>
                  </a:outerShdw>
                </a:effectLst>
                <a:latin typeface="Impact" panose="020B0806030902050204" pitchFamily="34" charset="0"/>
              </a:rPr>
              <a:t>2023</a:t>
            </a:r>
            <a:endParaRPr lang="zh-CN" altLang="en-US" sz="9600" dirty="0">
              <a:solidFill>
                <a:schemeClr val="bg1"/>
              </a:solidFill>
              <a:effectLst>
                <a:outerShdw blurRad="38100" dist="38100" dir="2700000" algn="tl">
                  <a:srgbClr val="000000">
                    <a:alpha val="43137"/>
                  </a:srgbClr>
                </a:outerShdw>
              </a:effectLst>
              <a:latin typeface="Impact" panose="020B0806030902050204" pitchFamily="34" charset="0"/>
            </a:endParaRPr>
          </a:p>
        </p:txBody>
      </p:sp>
      <p:sp>
        <p:nvSpPr>
          <p:cNvPr id="6" name="标题 1">
            <a:extLst>
              <a:ext uri="{FF2B5EF4-FFF2-40B4-BE49-F238E27FC236}">
                <a16:creationId xmlns:a16="http://schemas.microsoft.com/office/drawing/2014/main" id="{ACB55B41-3121-53B1-04DA-B2D4AADA1807}"/>
              </a:ext>
            </a:extLst>
          </p:cNvPr>
          <p:cNvSpPr>
            <a:spLocks noGrp="1"/>
          </p:cNvSpPr>
          <p:nvPr>
            <p:ph type="ctrTitle"/>
          </p:nvPr>
        </p:nvSpPr>
        <p:spPr>
          <a:xfrm>
            <a:off x="1165768" y="4235789"/>
            <a:ext cx="9860465" cy="687417"/>
          </a:xfrm>
        </p:spPr>
        <p:txBody>
          <a:bodyPr>
            <a:normAutofit/>
          </a:bodyPr>
          <a:lstStyle/>
          <a:p>
            <a:pPr algn="ctr"/>
            <a:r>
              <a:rPr lang="en-US" altLang="zh-CN" sz="4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Chip-Chat</a:t>
            </a:r>
            <a:endParaRPr lang="zh-CN" altLang="en-US" sz="4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副标题 38">
            <a:extLst>
              <a:ext uri="{FF2B5EF4-FFF2-40B4-BE49-F238E27FC236}">
                <a16:creationId xmlns:a16="http://schemas.microsoft.com/office/drawing/2014/main" id="{3EE04A0E-EA50-A7C4-33BB-A98C7F0C50DA}"/>
              </a:ext>
            </a:extLst>
          </p:cNvPr>
          <p:cNvSpPr>
            <a:spLocks noGrp="1"/>
          </p:cNvSpPr>
          <p:nvPr>
            <p:ph type="subTitle" idx="1"/>
          </p:nvPr>
        </p:nvSpPr>
        <p:spPr>
          <a:xfrm>
            <a:off x="2626879" y="5679216"/>
            <a:ext cx="6938243" cy="399287"/>
          </a:xfrm>
        </p:spPr>
        <p:txBody>
          <a:bodyPr>
            <a:normAutofit fontScale="92500" lnSpcReduction="20000"/>
          </a:bodyPr>
          <a:lstStyle/>
          <a:p>
            <a:pPr algn="ctr"/>
            <a:r>
              <a:rPr lang="zh-CN" altLang="en-US" sz="2800" b="1" dirty="0"/>
              <a:t>宫思浓，王少豪，赵治，孙矢初</a:t>
            </a:r>
            <a:endParaRPr lang="en-US" altLang="zh-CN" sz="2800" b="1" dirty="0"/>
          </a:p>
        </p:txBody>
      </p:sp>
      <p:sp>
        <p:nvSpPr>
          <p:cNvPr id="11" name="文本占位符 4">
            <a:extLst>
              <a:ext uri="{FF2B5EF4-FFF2-40B4-BE49-F238E27FC236}">
                <a16:creationId xmlns:a16="http://schemas.microsoft.com/office/drawing/2014/main" id="{A2C741AD-EE10-6809-97AC-90312E15DDED}"/>
              </a:ext>
            </a:extLst>
          </p:cNvPr>
          <p:cNvSpPr txBox="1">
            <a:spLocks/>
          </p:cNvSpPr>
          <p:nvPr/>
        </p:nvSpPr>
        <p:spPr>
          <a:xfrm>
            <a:off x="3561257" y="6190071"/>
            <a:ext cx="5069487" cy="371475"/>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800" b="1" dirty="0">
                <a:solidFill>
                  <a:schemeClr val="tx1"/>
                </a:solidFill>
              </a:rPr>
              <a:t>2023</a:t>
            </a:r>
            <a:r>
              <a:rPr lang="zh-CN" altLang="en-US" sz="1800" b="1" dirty="0">
                <a:solidFill>
                  <a:schemeClr val="tx1"/>
                </a:solidFill>
              </a:rPr>
              <a:t>年</a:t>
            </a:r>
            <a:r>
              <a:rPr lang="en-US" altLang="zh-CN" sz="1800" b="1" dirty="0">
                <a:solidFill>
                  <a:schemeClr val="tx1"/>
                </a:solidFill>
              </a:rPr>
              <a:t>7</a:t>
            </a:r>
            <a:r>
              <a:rPr lang="zh-CN" altLang="en-US" sz="1800" b="1" dirty="0">
                <a:solidFill>
                  <a:schemeClr val="tx1"/>
                </a:solidFill>
              </a:rPr>
              <a:t>月</a:t>
            </a:r>
            <a:r>
              <a:rPr lang="en-US" altLang="zh-CN" sz="1800" b="1" dirty="0">
                <a:solidFill>
                  <a:schemeClr val="tx1"/>
                </a:solidFill>
              </a:rPr>
              <a:t>21</a:t>
            </a:r>
            <a:r>
              <a:rPr lang="zh-CN" altLang="en-US" sz="1800" b="1" dirty="0">
                <a:solidFill>
                  <a:schemeClr val="tx1"/>
                </a:solidFill>
              </a:rPr>
              <a:t>日</a:t>
            </a:r>
            <a:endParaRPr lang="en-US" altLang="zh-CN" sz="1800" b="1" dirty="0">
              <a:solidFill>
                <a:schemeClr val="tx1"/>
              </a:solidFill>
            </a:endParaRPr>
          </a:p>
        </p:txBody>
      </p:sp>
      <p:pic>
        <p:nvPicPr>
          <p:cNvPr id="12" name="图形 11">
            <a:extLst>
              <a:ext uri="{FF2B5EF4-FFF2-40B4-BE49-F238E27FC236}">
                <a16:creationId xmlns:a16="http://schemas.microsoft.com/office/drawing/2014/main" id="{8BD2B00A-674B-7680-EDAF-4BBC48FD89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5484" y="238850"/>
            <a:ext cx="2592288" cy="443292"/>
          </a:xfrm>
          <a:prstGeom prst="rect">
            <a:avLst/>
          </a:prstGeom>
        </p:spPr>
      </p:pic>
      <p:sp>
        <p:nvSpPr>
          <p:cNvPr id="3" name="文本框 2">
            <a:extLst>
              <a:ext uri="{FF2B5EF4-FFF2-40B4-BE49-F238E27FC236}">
                <a16:creationId xmlns:a16="http://schemas.microsoft.com/office/drawing/2014/main" id="{C7D5B24F-2D62-0C52-CAC8-870C9CDC73BF}"/>
              </a:ext>
            </a:extLst>
          </p:cNvPr>
          <p:cNvSpPr txBox="1"/>
          <p:nvPr/>
        </p:nvSpPr>
        <p:spPr>
          <a:xfrm>
            <a:off x="917150" y="4997265"/>
            <a:ext cx="10357700" cy="369332"/>
          </a:xfrm>
          <a:prstGeom prst="rect">
            <a:avLst/>
          </a:prstGeom>
          <a:noFill/>
        </p:spPr>
        <p:txBody>
          <a:bodyPr wrap="square">
            <a:spAutoFit/>
          </a:bodyPr>
          <a:lstStyle/>
          <a:p>
            <a:pPr algn="ctr"/>
            <a:r>
              <a:rPr lang="zh-CN" altLang="en-US" b="1" dirty="0">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基于</a:t>
            </a:r>
            <a:r>
              <a:rPr lang="en-US" altLang="zh-CN" b="1" dirty="0" err="1">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ChatGPT</a:t>
            </a:r>
            <a:r>
              <a:rPr lang="zh-CN" altLang="en-US" b="1" dirty="0">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实现对话式的</a:t>
            </a:r>
            <a:r>
              <a:rPr lang="en-US" altLang="zh-CN" b="1" dirty="0">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HDL</a:t>
            </a:r>
            <a:r>
              <a:rPr lang="zh-CN" altLang="en-US" b="1" dirty="0">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生成</a:t>
            </a:r>
          </a:p>
        </p:txBody>
      </p:sp>
    </p:spTree>
    <p:custDataLst>
      <p:tags r:id="rId1"/>
    </p:custDataLst>
    <p:extLst>
      <p:ext uri="{BB962C8B-B14F-4D97-AF65-F5344CB8AC3E}">
        <p14:creationId xmlns:p14="http://schemas.microsoft.com/office/powerpoint/2010/main" val="1712574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 空心 3">
            <a:extLst>
              <a:ext uri="{FF2B5EF4-FFF2-40B4-BE49-F238E27FC236}">
                <a16:creationId xmlns:a16="http://schemas.microsoft.com/office/drawing/2014/main" id="{98C1BD10-1F84-0290-4EBA-480A99432B90}"/>
              </a:ext>
            </a:extLst>
          </p:cNvPr>
          <p:cNvSpPr/>
          <p:nvPr/>
        </p:nvSpPr>
        <p:spPr>
          <a:xfrm>
            <a:off x="-528320" y="-603885"/>
            <a:ext cx="1363345" cy="1363345"/>
          </a:xfrm>
          <a:prstGeom prst="donut">
            <a:avLst>
              <a:gd name="adj" fmla="val 23463"/>
            </a:avLst>
          </a:prstGeom>
          <a:gradFill>
            <a:gsLst>
              <a:gs pos="0">
                <a:srgbClr val="A7F3F2"/>
              </a:gs>
              <a:gs pos="78000">
                <a:srgbClr val="196AE5"/>
              </a:gs>
            </a:gsLst>
            <a:lin ang="9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6" name="直接连接符 5">
            <a:extLst>
              <a:ext uri="{FF2B5EF4-FFF2-40B4-BE49-F238E27FC236}">
                <a16:creationId xmlns:a16="http://schemas.microsoft.com/office/drawing/2014/main" id="{4E8AC203-1A27-76AF-8FBE-18CC3112B9E7}"/>
              </a:ext>
            </a:extLst>
          </p:cNvPr>
          <p:cNvCxnSpPr/>
          <p:nvPr/>
        </p:nvCxnSpPr>
        <p:spPr>
          <a:xfrm flipH="1">
            <a:off x="927575" y="620971"/>
            <a:ext cx="1093597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5CD78BA-D278-D1FE-2531-772B04032929}"/>
              </a:ext>
            </a:extLst>
          </p:cNvPr>
          <p:cNvSpPr txBox="1"/>
          <p:nvPr/>
        </p:nvSpPr>
        <p:spPr>
          <a:xfrm>
            <a:off x="927575" y="77787"/>
            <a:ext cx="3142083" cy="499624"/>
          </a:xfrm>
          <a:prstGeom prst="rect">
            <a:avLst/>
          </a:prstGeom>
          <a:noFill/>
        </p:spPr>
        <p:txBody>
          <a:bodyPr wrap="square" rtlCol="0">
            <a:spAutoFit/>
          </a:bodyPr>
          <a:lstStyle/>
          <a:p>
            <a:pPr>
              <a:lnSpc>
                <a:spcPct val="150000"/>
              </a:lnSpc>
            </a:pP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Prompt</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设计方案</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形 7">
            <a:extLst>
              <a:ext uri="{FF2B5EF4-FFF2-40B4-BE49-F238E27FC236}">
                <a16:creationId xmlns:a16="http://schemas.microsoft.com/office/drawing/2014/main" id="{7F50E88F-6F15-EBA4-E696-F4A0DE25C1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8082" y="146541"/>
            <a:ext cx="2592288" cy="443292"/>
          </a:xfrm>
          <a:prstGeom prst="rect">
            <a:avLst/>
          </a:prstGeom>
        </p:spPr>
      </p:pic>
      <p:sp>
        <p:nvSpPr>
          <p:cNvPr id="2" name="文本框 1">
            <a:extLst>
              <a:ext uri="{FF2B5EF4-FFF2-40B4-BE49-F238E27FC236}">
                <a16:creationId xmlns:a16="http://schemas.microsoft.com/office/drawing/2014/main" id="{C32173F2-9BCB-C6EE-9D55-3D058062F709}"/>
              </a:ext>
            </a:extLst>
          </p:cNvPr>
          <p:cNvSpPr txBox="1"/>
          <p:nvPr/>
        </p:nvSpPr>
        <p:spPr>
          <a:xfrm>
            <a:off x="802492" y="1051869"/>
            <a:ext cx="11186136" cy="920573"/>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Testbench generation</a:t>
            </a:r>
          </a:p>
          <a:p>
            <a:pPr marL="742950" lvl="1" indent="-285750">
              <a:lnSpc>
                <a:spcPct val="150000"/>
              </a:lnSpc>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通过下图所示的</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prompt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让</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LLM</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编写</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Testbench</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2CCBA412-7769-B7EA-89BC-16DDC3CEC158}"/>
              </a:ext>
            </a:extLst>
          </p:cNvPr>
          <p:cNvPicPr>
            <a:picLocks noChangeAspect="1"/>
          </p:cNvPicPr>
          <p:nvPr/>
        </p:nvPicPr>
        <p:blipFill>
          <a:blip r:embed="rId5"/>
          <a:stretch>
            <a:fillRect/>
          </a:stretch>
        </p:blipFill>
        <p:spPr>
          <a:xfrm>
            <a:off x="425622" y="2871613"/>
            <a:ext cx="5212912" cy="1012990"/>
          </a:xfrm>
          <a:prstGeom prst="rect">
            <a:avLst/>
          </a:prstGeom>
        </p:spPr>
      </p:pic>
      <p:pic>
        <p:nvPicPr>
          <p:cNvPr id="12" name="图片 11">
            <a:extLst>
              <a:ext uri="{FF2B5EF4-FFF2-40B4-BE49-F238E27FC236}">
                <a16:creationId xmlns:a16="http://schemas.microsoft.com/office/drawing/2014/main" id="{F3F7135F-2B38-8E3E-3F03-A935EEEC59E2}"/>
              </a:ext>
            </a:extLst>
          </p:cNvPr>
          <p:cNvPicPr>
            <a:picLocks noChangeAspect="1"/>
          </p:cNvPicPr>
          <p:nvPr/>
        </p:nvPicPr>
        <p:blipFill>
          <a:blip r:embed="rId6"/>
          <a:stretch>
            <a:fillRect/>
          </a:stretch>
        </p:blipFill>
        <p:spPr>
          <a:xfrm>
            <a:off x="5831798" y="2175951"/>
            <a:ext cx="6031747" cy="4318352"/>
          </a:xfrm>
          <a:prstGeom prst="rect">
            <a:avLst/>
          </a:prstGeom>
        </p:spPr>
      </p:pic>
    </p:spTree>
    <p:extLst>
      <p:ext uri="{BB962C8B-B14F-4D97-AF65-F5344CB8AC3E}">
        <p14:creationId xmlns:p14="http://schemas.microsoft.com/office/powerpoint/2010/main" val="1627980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 空心 3">
            <a:extLst>
              <a:ext uri="{FF2B5EF4-FFF2-40B4-BE49-F238E27FC236}">
                <a16:creationId xmlns:a16="http://schemas.microsoft.com/office/drawing/2014/main" id="{98C1BD10-1F84-0290-4EBA-480A99432B90}"/>
              </a:ext>
            </a:extLst>
          </p:cNvPr>
          <p:cNvSpPr/>
          <p:nvPr/>
        </p:nvSpPr>
        <p:spPr>
          <a:xfrm>
            <a:off x="-528320" y="-603885"/>
            <a:ext cx="1363345" cy="1363345"/>
          </a:xfrm>
          <a:prstGeom prst="donut">
            <a:avLst>
              <a:gd name="adj" fmla="val 23463"/>
            </a:avLst>
          </a:prstGeom>
          <a:gradFill>
            <a:gsLst>
              <a:gs pos="0">
                <a:srgbClr val="A7F3F2"/>
              </a:gs>
              <a:gs pos="78000">
                <a:srgbClr val="196AE5"/>
              </a:gs>
            </a:gsLst>
            <a:lin ang="9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6" name="直接连接符 5">
            <a:extLst>
              <a:ext uri="{FF2B5EF4-FFF2-40B4-BE49-F238E27FC236}">
                <a16:creationId xmlns:a16="http://schemas.microsoft.com/office/drawing/2014/main" id="{4E8AC203-1A27-76AF-8FBE-18CC3112B9E7}"/>
              </a:ext>
            </a:extLst>
          </p:cNvPr>
          <p:cNvCxnSpPr/>
          <p:nvPr/>
        </p:nvCxnSpPr>
        <p:spPr>
          <a:xfrm flipH="1">
            <a:off x="927575" y="620971"/>
            <a:ext cx="1093597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5CD78BA-D278-D1FE-2531-772B04032929}"/>
              </a:ext>
            </a:extLst>
          </p:cNvPr>
          <p:cNvSpPr txBox="1"/>
          <p:nvPr/>
        </p:nvSpPr>
        <p:spPr>
          <a:xfrm>
            <a:off x="927575" y="77787"/>
            <a:ext cx="3142083" cy="499624"/>
          </a:xfrm>
          <a:prstGeom prst="rect">
            <a:avLst/>
          </a:prstGeom>
          <a:noFill/>
        </p:spPr>
        <p:txBody>
          <a:bodyPr wrap="square" rtlCol="0">
            <a:spAutoFit/>
          </a:bodyPr>
          <a:lstStyle/>
          <a:p>
            <a:pPr>
              <a:lnSpc>
                <a:spcPct val="150000"/>
              </a:lnSpc>
            </a:pP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Prompt</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设计方案</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形 7">
            <a:extLst>
              <a:ext uri="{FF2B5EF4-FFF2-40B4-BE49-F238E27FC236}">
                <a16:creationId xmlns:a16="http://schemas.microsoft.com/office/drawing/2014/main" id="{7F50E88F-6F15-EBA4-E696-F4A0DE25C1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8082" y="146541"/>
            <a:ext cx="2592288" cy="443292"/>
          </a:xfrm>
          <a:prstGeom prst="rect">
            <a:avLst/>
          </a:prstGeom>
        </p:spPr>
      </p:pic>
      <p:sp>
        <p:nvSpPr>
          <p:cNvPr id="2" name="文本框 1">
            <a:extLst>
              <a:ext uri="{FF2B5EF4-FFF2-40B4-BE49-F238E27FC236}">
                <a16:creationId xmlns:a16="http://schemas.microsoft.com/office/drawing/2014/main" id="{C32173F2-9BCB-C6EE-9D55-3D058062F709}"/>
              </a:ext>
            </a:extLst>
          </p:cNvPr>
          <p:cNvSpPr txBox="1"/>
          <p:nvPr/>
        </p:nvSpPr>
        <p:spPr>
          <a:xfrm>
            <a:off x="802492" y="1051869"/>
            <a:ext cx="11186136" cy="2998065"/>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Simulation and Feedback</a:t>
            </a:r>
          </a:p>
          <a:p>
            <a:pPr marL="742950" lvl="1" indent="-285750">
              <a:lnSpc>
                <a:spcPct val="150000"/>
              </a:lnSpc>
              <a:buFont typeface="Arial" panose="020B0604020202020204" pitchFamily="34" charset="0"/>
              <a:buChar char="•"/>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Verilog</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仿真工具进行编译，如果编译成功，则进行仿真。如果仿真没有错误报告，则设计通过，无需反馈</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(NFN-No Feedback Necessary)</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a:t>
            </a:r>
          </a:p>
          <a:p>
            <a:pPr marL="742950" lvl="1" indent="-285750">
              <a:lnSpc>
                <a:spcPct val="150000"/>
              </a:lnSpc>
              <a:buFont typeface="Arial" panose="020B0604020202020204" pitchFamily="34" charset="0"/>
              <a:buChar char="•"/>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如果这些操作中的任何一个报告错误，则</a:t>
            </a:r>
            <a:r>
              <a:rPr lang="zh-CN" altLang="zh-CN"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错误被反馈到模型中</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，并被要求“请提供修复”</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，称为</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工具反馈</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(TF-Tool Feedback)</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nSpc>
                <a:spcPct val="150000"/>
              </a:lnSpc>
              <a:buFont typeface="Arial" panose="020B0604020202020204" pitchFamily="34" charset="0"/>
              <a:buChar char="•"/>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296171C8-BD39-B7B2-3C7A-73DB0A70CE24}"/>
              </a:ext>
            </a:extLst>
          </p:cNvPr>
          <p:cNvPicPr>
            <a:picLocks noChangeAspect="1"/>
          </p:cNvPicPr>
          <p:nvPr/>
        </p:nvPicPr>
        <p:blipFill>
          <a:blip r:embed="rId5"/>
          <a:stretch>
            <a:fillRect/>
          </a:stretch>
        </p:blipFill>
        <p:spPr>
          <a:xfrm>
            <a:off x="1441057" y="3408022"/>
            <a:ext cx="4248544" cy="2829007"/>
          </a:xfrm>
          <a:prstGeom prst="rect">
            <a:avLst/>
          </a:prstGeom>
        </p:spPr>
      </p:pic>
      <p:sp>
        <p:nvSpPr>
          <p:cNvPr id="9" name="椭圆 8">
            <a:extLst>
              <a:ext uri="{FF2B5EF4-FFF2-40B4-BE49-F238E27FC236}">
                <a16:creationId xmlns:a16="http://schemas.microsoft.com/office/drawing/2014/main" id="{4577B6FE-8A2B-18CE-A259-C815B4EC02B3}"/>
              </a:ext>
            </a:extLst>
          </p:cNvPr>
          <p:cNvSpPr/>
          <p:nvPr/>
        </p:nvSpPr>
        <p:spPr>
          <a:xfrm rot="5400000">
            <a:off x="2134762" y="4204423"/>
            <a:ext cx="599675" cy="1499933"/>
          </a:xfrm>
          <a:prstGeom prst="ellipse">
            <a:avLst/>
          </a:prstGeom>
          <a:noFill/>
          <a:ln w="317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FC53A2A6-1357-F9D8-7746-FA0F517EDE70}"/>
              </a:ext>
            </a:extLst>
          </p:cNvPr>
          <p:cNvPicPr>
            <a:picLocks noChangeAspect="1"/>
          </p:cNvPicPr>
          <p:nvPr/>
        </p:nvPicPr>
        <p:blipFill>
          <a:blip r:embed="rId6"/>
          <a:stretch>
            <a:fillRect/>
          </a:stretch>
        </p:blipFill>
        <p:spPr>
          <a:xfrm>
            <a:off x="6096000" y="3656827"/>
            <a:ext cx="5798225" cy="1995449"/>
          </a:xfrm>
          <a:prstGeom prst="rect">
            <a:avLst/>
          </a:prstGeom>
        </p:spPr>
      </p:pic>
    </p:spTree>
    <p:extLst>
      <p:ext uri="{BB962C8B-B14F-4D97-AF65-F5344CB8AC3E}">
        <p14:creationId xmlns:p14="http://schemas.microsoft.com/office/powerpoint/2010/main" val="262898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 空心 3">
            <a:extLst>
              <a:ext uri="{FF2B5EF4-FFF2-40B4-BE49-F238E27FC236}">
                <a16:creationId xmlns:a16="http://schemas.microsoft.com/office/drawing/2014/main" id="{98C1BD10-1F84-0290-4EBA-480A99432B90}"/>
              </a:ext>
            </a:extLst>
          </p:cNvPr>
          <p:cNvSpPr/>
          <p:nvPr/>
        </p:nvSpPr>
        <p:spPr>
          <a:xfrm>
            <a:off x="-528320" y="-603885"/>
            <a:ext cx="1363345" cy="1363345"/>
          </a:xfrm>
          <a:prstGeom prst="donut">
            <a:avLst>
              <a:gd name="adj" fmla="val 23463"/>
            </a:avLst>
          </a:prstGeom>
          <a:gradFill>
            <a:gsLst>
              <a:gs pos="0">
                <a:srgbClr val="A7F3F2"/>
              </a:gs>
              <a:gs pos="78000">
                <a:srgbClr val="196AE5"/>
              </a:gs>
            </a:gsLst>
            <a:lin ang="9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6" name="直接连接符 5">
            <a:extLst>
              <a:ext uri="{FF2B5EF4-FFF2-40B4-BE49-F238E27FC236}">
                <a16:creationId xmlns:a16="http://schemas.microsoft.com/office/drawing/2014/main" id="{4E8AC203-1A27-76AF-8FBE-18CC3112B9E7}"/>
              </a:ext>
            </a:extLst>
          </p:cNvPr>
          <p:cNvCxnSpPr/>
          <p:nvPr/>
        </p:nvCxnSpPr>
        <p:spPr>
          <a:xfrm flipH="1">
            <a:off x="927575" y="620971"/>
            <a:ext cx="1093597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5CD78BA-D278-D1FE-2531-772B04032929}"/>
              </a:ext>
            </a:extLst>
          </p:cNvPr>
          <p:cNvSpPr txBox="1"/>
          <p:nvPr/>
        </p:nvSpPr>
        <p:spPr>
          <a:xfrm>
            <a:off x="927575" y="77787"/>
            <a:ext cx="3142083" cy="499624"/>
          </a:xfrm>
          <a:prstGeom prst="rect">
            <a:avLst/>
          </a:prstGeom>
          <a:noFill/>
        </p:spPr>
        <p:txBody>
          <a:bodyPr wrap="square" rtlCol="0">
            <a:spAutoFit/>
          </a:bodyPr>
          <a:lstStyle/>
          <a:p>
            <a:pPr>
              <a:lnSpc>
                <a:spcPct val="150000"/>
              </a:lnSpc>
            </a:pP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Prompt</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设计方案</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形 7">
            <a:extLst>
              <a:ext uri="{FF2B5EF4-FFF2-40B4-BE49-F238E27FC236}">
                <a16:creationId xmlns:a16="http://schemas.microsoft.com/office/drawing/2014/main" id="{7F50E88F-6F15-EBA4-E696-F4A0DE25C1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8082" y="146541"/>
            <a:ext cx="2592288" cy="443292"/>
          </a:xfrm>
          <a:prstGeom prst="rect">
            <a:avLst/>
          </a:prstGeom>
        </p:spPr>
      </p:pic>
      <p:sp>
        <p:nvSpPr>
          <p:cNvPr id="2" name="文本框 1">
            <a:extLst>
              <a:ext uri="{FF2B5EF4-FFF2-40B4-BE49-F238E27FC236}">
                <a16:creationId xmlns:a16="http://schemas.microsoft.com/office/drawing/2014/main" id="{C32173F2-9BCB-C6EE-9D55-3D058062F709}"/>
              </a:ext>
            </a:extLst>
          </p:cNvPr>
          <p:cNvSpPr txBox="1"/>
          <p:nvPr/>
        </p:nvSpPr>
        <p:spPr>
          <a:xfrm>
            <a:off x="802492" y="1051869"/>
            <a:ext cx="11186136" cy="3829062"/>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Simulation and Feedback</a:t>
            </a:r>
          </a:p>
          <a:p>
            <a:pPr marL="742950" lvl="1" indent="-285750">
              <a:lnSpc>
                <a:spcPct val="150000"/>
              </a:lnSpc>
              <a:buFont typeface="Arial" panose="020B0604020202020204" pitchFamily="34" charset="0"/>
              <a:buChar char="•"/>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初级的人工反馈</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(SHF)</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：如果相同的错误或错误类型出现三次，则用户会给出简单的人工反馈。通常</a:t>
            </a:r>
            <a:r>
              <a:rPr lang="zh-CN" altLang="zh-CN"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通过说明</a:t>
            </a:r>
            <a:r>
              <a:rPr lang="en-US" altLang="zh-CN"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Verilog </a:t>
            </a:r>
            <a:r>
              <a:rPr lang="zh-CN" altLang="zh-CN"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中的哪种类型的问题会导致此错误</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（例如，声明信号时的语法错误）。</a:t>
            </a:r>
          </a:p>
          <a:p>
            <a:pPr marL="742950" lvl="1" indent="-285750">
              <a:lnSpc>
                <a:spcPct val="150000"/>
              </a:lnSpc>
              <a:buFont typeface="Arial" panose="020B0604020202020204" pitchFamily="34" charset="0"/>
              <a:buChar char="•"/>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中级的人工反馈</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(MHF)</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：如果错误继续存在，则会给出中级的人工反馈，</a:t>
            </a:r>
            <a:r>
              <a:rPr lang="zh-CN" altLang="zh-CN"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向工具提供稍微直接的信息</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以识别特定错误。</a:t>
            </a:r>
          </a:p>
          <a:p>
            <a:pPr marL="742950" lvl="1" indent="-285750">
              <a:lnSpc>
                <a:spcPct val="150000"/>
              </a:lnSpc>
              <a:buFont typeface="Arial" panose="020B0604020202020204" pitchFamily="34" charset="0"/>
              <a:buChar char="•"/>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高级人工反馈</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(AHF)</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：如果错误仍然存在，则会给出高级人工反馈，</a:t>
            </a:r>
            <a:r>
              <a:rPr lang="zh-CN" altLang="zh-CN"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准确指出位置错误以及修复方法</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下图为高级人工反馈示例：</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nSpc>
                <a:spcPct val="150000"/>
              </a:lnSpc>
              <a:buFont typeface="Arial" panose="020B0604020202020204" pitchFamily="34" charset="0"/>
              <a:buChar char="•"/>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D79D0CF0-65B1-E378-CACF-71446FD8A993}"/>
              </a:ext>
            </a:extLst>
          </p:cNvPr>
          <p:cNvPicPr>
            <a:picLocks noChangeAspect="1"/>
          </p:cNvPicPr>
          <p:nvPr/>
        </p:nvPicPr>
        <p:blipFill>
          <a:blip r:embed="rId5"/>
          <a:stretch>
            <a:fillRect/>
          </a:stretch>
        </p:blipFill>
        <p:spPr>
          <a:xfrm>
            <a:off x="2992657" y="4218465"/>
            <a:ext cx="6206686" cy="1909749"/>
          </a:xfrm>
          <a:prstGeom prst="rect">
            <a:avLst/>
          </a:prstGeom>
        </p:spPr>
      </p:pic>
    </p:spTree>
    <p:extLst>
      <p:ext uri="{BB962C8B-B14F-4D97-AF65-F5344CB8AC3E}">
        <p14:creationId xmlns:p14="http://schemas.microsoft.com/office/powerpoint/2010/main" val="3576914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 空心 3">
            <a:extLst>
              <a:ext uri="{FF2B5EF4-FFF2-40B4-BE49-F238E27FC236}">
                <a16:creationId xmlns:a16="http://schemas.microsoft.com/office/drawing/2014/main" id="{98C1BD10-1F84-0290-4EBA-480A99432B90}"/>
              </a:ext>
            </a:extLst>
          </p:cNvPr>
          <p:cNvSpPr/>
          <p:nvPr/>
        </p:nvSpPr>
        <p:spPr>
          <a:xfrm>
            <a:off x="-528320" y="-603885"/>
            <a:ext cx="1363345" cy="1363345"/>
          </a:xfrm>
          <a:prstGeom prst="donut">
            <a:avLst>
              <a:gd name="adj" fmla="val 23463"/>
            </a:avLst>
          </a:prstGeom>
          <a:gradFill>
            <a:gsLst>
              <a:gs pos="0">
                <a:srgbClr val="A7F3F2"/>
              </a:gs>
              <a:gs pos="78000">
                <a:srgbClr val="196AE5"/>
              </a:gs>
            </a:gsLst>
            <a:lin ang="9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6" name="直接连接符 5">
            <a:extLst>
              <a:ext uri="{FF2B5EF4-FFF2-40B4-BE49-F238E27FC236}">
                <a16:creationId xmlns:a16="http://schemas.microsoft.com/office/drawing/2014/main" id="{4E8AC203-1A27-76AF-8FBE-18CC3112B9E7}"/>
              </a:ext>
            </a:extLst>
          </p:cNvPr>
          <p:cNvCxnSpPr/>
          <p:nvPr/>
        </p:nvCxnSpPr>
        <p:spPr>
          <a:xfrm flipH="1">
            <a:off x="927575" y="620971"/>
            <a:ext cx="1093597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5CD78BA-D278-D1FE-2531-772B04032929}"/>
              </a:ext>
            </a:extLst>
          </p:cNvPr>
          <p:cNvSpPr txBox="1"/>
          <p:nvPr/>
        </p:nvSpPr>
        <p:spPr>
          <a:xfrm>
            <a:off x="927575" y="77787"/>
            <a:ext cx="3142083" cy="499624"/>
          </a:xfrm>
          <a:prstGeom prst="rect">
            <a:avLst/>
          </a:prstGeom>
          <a:noFill/>
        </p:spPr>
        <p:txBody>
          <a:bodyPr wrap="square" rtlCol="0">
            <a:spAutoFit/>
          </a:bodyPr>
          <a:lstStyle/>
          <a:p>
            <a:pPr>
              <a:lnSpc>
                <a:spcPct val="150000"/>
              </a:lnSpc>
            </a:pP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Prompt</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设计方案</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形 7">
            <a:extLst>
              <a:ext uri="{FF2B5EF4-FFF2-40B4-BE49-F238E27FC236}">
                <a16:creationId xmlns:a16="http://schemas.microsoft.com/office/drawing/2014/main" id="{7F50E88F-6F15-EBA4-E696-F4A0DE25C1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8082" y="146541"/>
            <a:ext cx="2592288" cy="443292"/>
          </a:xfrm>
          <a:prstGeom prst="rect">
            <a:avLst/>
          </a:prstGeom>
        </p:spPr>
      </p:pic>
      <p:sp>
        <p:nvSpPr>
          <p:cNvPr id="2" name="文本框 1">
            <a:extLst>
              <a:ext uri="{FF2B5EF4-FFF2-40B4-BE49-F238E27FC236}">
                <a16:creationId xmlns:a16="http://schemas.microsoft.com/office/drawing/2014/main" id="{C32173F2-9BCB-C6EE-9D55-3D058062F709}"/>
              </a:ext>
            </a:extLst>
          </p:cNvPr>
          <p:cNvSpPr txBox="1"/>
          <p:nvPr/>
        </p:nvSpPr>
        <p:spPr>
          <a:xfrm>
            <a:off x="802492" y="1051869"/>
            <a:ext cx="11186136" cy="1336071"/>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用于模块设计的</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Prompt</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模板</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论文概括了我们提供给</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LLM</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Prompt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中应该包含哪些信息，如图中标黄的内容所示：</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D55099C9-82B6-7E86-95C7-91C78487F234}"/>
              </a:ext>
            </a:extLst>
          </p:cNvPr>
          <p:cNvPicPr>
            <a:picLocks noChangeAspect="1"/>
          </p:cNvPicPr>
          <p:nvPr/>
        </p:nvPicPr>
        <p:blipFill>
          <a:blip r:embed="rId5"/>
          <a:stretch>
            <a:fillRect/>
          </a:stretch>
        </p:blipFill>
        <p:spPr>
          <a:xfrm>
            <a:off x="1025668" y="2862398"/>
            <a:ext cx="4397616" cy="1737519"/>
          </a:xfrm>
          <a:prstGeom prst="rect">
            <a:avLst/>
          </a:prstGeom>
        </p:spPr>
      </p:pic>
      <p:sp>
        <p:nvSpPr>
          <p:cNvPr id="10" name="文本框 9">
            <a:extLst>
              <a:ext uri="{FF2B5EF4-FFF2-40B4-BE49-F238E27FC236}">
                <a16:creationId xmlns:a16="http://schemas.microsoft.com/office/drawing/2014/main" id="{B1694B22-881E-E1EF-2606-080BF89E770C}"/>
              </a:ext>
            </a:extLst>
          </p:cNvPr>
          <p:cNvSpPr txBox="1"/>
          <p:nvPr/>
        </p:nvSpPr>
        <p:spPr>
          <a:xfrm>
            <a:off x="5505265" y="2818837"/>
            <a:ext cx="6483363" cy="2862322"/>
          </a:xfrm>
          <a:prstGeom prst="rect">
            <a:avLst/>
          </a:prstGeom>
          <a:noFill/>
        </p:spPr>
        <p:txBody>
          <a:bodyPr wrap="square">
            <a:spAutoFit/>
          </a:bodyPr>
          <a:lstStyle/>
          <a:p>
            <a:r>
              <a:rPr lang="en-US" altLang="zh-CN" b="0" i="0" dirty="0">
                <a:effectLst/>
                <a:latin typeface="微软雅黑" panose="020B0503020204020204" pitchFamily="34" charset="-122"/>
                <a:ea typeface="微软雅黑" panose="020B0503020204020204" pitchFamily="34" charset="-122"/>
              </a:rPr>
              <a:t>I am trying to create a Verilog model for a </a:t>
            </a:r>
            <a:r>
              <a:rPr lang="en-US" altLang="zh-CN" dirty="0">
                <a:latin typeface="微软雅黑" panose="020B0503020204020204" pitchFamily="34" charset="-122"/>
                <a:ea typeface="微软雅黑" panose="020B0503020204020204" pitchFamily="34" charset="-122"/>
              </a:rPr>
              <a:t>[module name]</a:t>
            </a:r>
          </a:p>
          <a:p>
            <a:pPr algn="just"/>
            <a:endParaRPr lang="en-US" altLang="zh-CN" dirty="0">
              <a:latin typeface="微软雅黑" panose="020B0503020204020204" pitchFamily="34" charset="-122"/>
              <a:ea typeface="微软雅黑" panose="020B0503020204020204" pitchFamily="34" charset="-122"/>
            </a:endParaRPr>
          </a:p>
          <a:p>
            <a:pPr algn="just"/>
            <a:r>
              <a:rPr lang="en-US" altLang="zh-CN" dirty="0">
                <a:latin typeface="微软雅黑" panose="020B0503020204020204" pitchFamily="34" charset="-122"/>
                <a:ea typeface="微软雅黑" panose="020B0503020204020204" pitchFamily="34" charset="-122"/>
              </a:rPr>
              <a:t>[Inputs]:</a:t>
            </a:r>
          </a:p>
          <a:p>
            <a:pPr algn="just"/>
            <a:endParaRPr lang="en-US" altLang="zh-CN" dirty="0">
              <a:latin typeface="微软雅黑" panose="020B0503020204020204" pitchFamily="34" charset="-122"/>
              <a:ea typeface="微软雅黑" panose="020B0503020204020204" pitchFamily="34" charset="-122"/>
            </a:endParaRPr>
          </a:p>
          <a:p>
            <a:pPr algn="just"/>
            <a:r>
              <a:rPr lang="en-US" altLang="zh-CN" dirty="0">
                <a:latin typeface="微软雅黑" panose="020B0503020204020204" pitchFamily="34" charset="-122"/>
                <a:ea typeface="微软雅黑" panose="020B0503020204020204" pitchFamily="34" charset="-122"/>
              </a:rPr>
              <a:t>[Outputs]:</a:t>
            </a:r>
          </a:p>
          <a:p>
            <a:pPr algn="just"/>
            <a:endParaRPr lang="en-US" altLang="zh-CN" dirty="0">
              <a:latin typeface="微软雅黑" panose="020B0503020204020204" pitchFamily="34" charset="-122"/>
              <a:ea typeface="微软雅黑" panose="020B0503020204020204" pitchFamily="34" charset="-122"/>
            </a:endParaRPr>
          </a:p>
          <a:p>
            <a:pPr algn="just"/>
            <a:r>
              <a:rPr lang="en-US" altLang="zh-CN" dirty="0">
                <a:latin typeface="微软雅黑" panose="020B0503020204020204" pitchFamily="34" charset="-122"/>
                <a:ea typeface="微软雅黑" panose="020B0503020204020204" pitchFamily="34" charset="-122"/>
              </a:rPr>
              <a:t>[Specifications]:(</a:t>
            </a:r>
            <a:r>
              <a:rPr lang="zh-CN" altLang="en-US" dirty="0">
                <a:latin typeface="微软雅黑" panose="020B0503020204020204" pitchFamily="34" charset="-122"/>
                <a:ea typeface="微软雅黑" panose="020B0503020204020204" pitchFamily="34" charset="-122"/>
              </a:rPr>
              <a:t>例如序列生成器将产生的预期序列</a:t>
            </a:r>
            <a:r>
              <a:rPr lang="en-US" altLang="zh-CN" dirty="0">
                <a:latin typeface="微软雅黑" panose="020B0503020204020204" pitchFamily="34" charset="-122"/>
                <a:ea typeface="微软雅黑" panose="020B0503020204020204" pitchFamily="34" charset="-122"/>
              </a:rPr>
              <a:t>)</a:t>
            </a:r>
          </a:p>
          <a:p>
            <a:pPr algn="just"/>
            <a:endParaRPr lang="en-US" altLang="zh-CN" dirty="0">
              <a:latin typeface="微软雅黑" panose="020B0503020204020204" pitchFamily="34" charset="-122"/>
              <a:ea typeface="微软雅黑" panose="020B0503020204020204" pitchFamily="34" charset="-122"/>
            </a:endParaRPr>
          </a:p>
          <a:p>
            <a:pPr algn="just"/>
            <a:r>
              <a:rPr lang="en-US" altLang="zh-CN" dirty="0">
                <a:latin typeface="微软雅黑" panose="020B0503020204020204" pitchFamily="34" charset="-122"/>
                <a:ea typeface="微软雅黑" panose="020B0503020204020204" pitchFamily="34" charset="-122"/>
              </a:rPr>
              <a:t>How would I write a design that meets these specifications?</a:t>
            </a:r>
          </a:p>
        </p:txBody>
      </p:sp>
    </p:spTree>
    <p:extLst>
      <p:ext uri="{BB962C8B-B14F-4D97-AF65-F5344CB8AC3E}">
        <p14:creationId xmlns:p14="http://schemas.microsoft.com/office/powerpoint/2010/main" val="680811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 空心 3">
            <a:extLst>
              <a:ext uri="{FF2B5EF4-FFF2-40B4-BE49-F238E27FC236}">
                <a16:creationId xmlns:a16="http://schemas.microsoft.com/office/drawing/2014/main" id="{98C1BD10-1F84-0290-4EBA-480A99432B90}"/>
              </a:ext>
            </a:extLst>
          </p:cNvPr>
          <p:cNvSpPr/>
          <p:nvPr/>
        </p:nvSpPr>
        <p:spPr>
          <a:xfrm>
            <a:off x="-528320" y="-603885"/>
            <a:ext cx="1363345" cy="1363345"/>
          </a:xfrm>
          <a:prstGeom prst="donut">
            <a:avLst>
              <a:gd name="adj" fmla="val 23463"/>
            </a:avLst>
          </a:prstGeom>
          <a:gradFill>
            <a:gsLst>
              <a:gs pos="0">
                <a:srgbClr val="A7F3F2"/>
              </a:gs>
              <a:gs pos="78000">
                <a:srgbClr val="196AE5"/>
              </a:gs>
            </a:gsLst>
            <a:lin ang="9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6" name="直接连接符 5">
            <a:extLst>
              <a:ext uri="{FF2B5EF4-FFF2-40B4-BE49-F238E27FC236}">
                <a16:creationId xmlns:a16="http://schemas.microsoft.com/office/drawing/2014/main" id="{4E8AC203-1A27-76AF-8FBE-18CC3112B9E7}"/>
              </a:ext>
            </a:extLst>
          </p:cNvPr>
          <p:cNvCxnSpPr/>
          <p:nvPr/>
        </p:nvCxnSpPr>
        <p:spPr>
          <a:xfrm flipH="1">
            <a:off x="927575" y="620971"/>
            <a:ext cx="1093597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5CD78BA-D278-D1FE-2531-772B04032929}"/>
              </a:ext>
            </a:extLst>
          </p:cNvPr>
          <p:cNvSpPr txBox="1"/>
          <p:nvPr/>
        </p:nvSpPr>
        <p:spPr>
          <a:xfrm>
            <a:off x="927575" y="77787"/>
            <a:ext cx="3142083" cy="499624"/>
          </a:xfrm>
          <a:prstGeom prst="rect">
            <a:avLst/>
          </a:prstGeom>
          <a:noFill/>
        </p:spPr>
        <p:txBody>
          <a:bodyPr wrap="square" rtlCol="0">
            <a:spAutoFit/>
          </a:bodyPr>
          <a:lstStyle/>
          <a:p>
            <a:pPr>
              <a:lnSpc>
                <a:spcPct val="150000"/>
              </a:lnSpc>
            </a:pP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Prompt</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设计方案</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形 7">
            <a:extLst>
              <a:ext uri="{FF2B5EF4-FFF2-40B4-BE49-F238E27FC236}">
                <a16:creationId xmlns:a16="http://schemas.microsoft.com/office/drawing/2014/main" id="{7F50E88F-6F15-EBA4-E696-F4A0DE25C1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8082" y="146541"/>
            <a:ext cx="2592288" cy="443292"/>
          </a:xfrm>
          <a:prstGeom prst="rect">
            <a:avLst/>
          </a:prstGeom>
        </p:spPr>
      </p:pic>
      <p:sp>
        <p:nvSpPr>
          <p:cNvPr id="2" name="文本框 1">
            <a:extLst>
              <a:ext uri="{FF2B5EF4-FFF2-40B4-BE49-F238E27FC236}">
                <a16:creationId xmlns:a16="http://schemas.microsoft.com/office/drawing/2014/main" id="{C32173F2-9BCB-C6EE-9D55-3D058062F709}"/>
              </a:ext>
            </a:extLst>
          </p:cNvPr>
          <p:cNvSpPr txBox="1"/>
          <p:nvPr/>
        </p:nvSpPr>
        <p:spPr>
          <a:xfrm>
            <a:off x="802492" y="1051869"/>
            <a:ext cx="11186136" cy="830997"/>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用于</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Testbench</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Prompt</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模板</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buFont typeface="Arial" panose="020B0604020202020204" pitchFamily="34" charset="0"/>
              <a:buChar char="•"/>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Testbench</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Prompt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对于所有设计都相同，</a:t>
            </a:r>
            <a:r>
              <a:rPr lang="zh-CN" altLang="en-US"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不需要输入额外的信息</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829F3AA4-6087-017F-1A53-77D636D1E44D}"/>
              </a:ext>
            </a:extLst>
          </p:cNvPr>
          <p:cNvPicPr>
            <a:picLocks noChangeAspect="1"/>
          </p:cNvPicPr>
          <p:nvPr/>
        </p:nvPicPr>
        <p:blipFill>
          <a:blip r:embed="rId5"/>
          <a:stretch>
            <a:fillRect/>
          </a:stretch>
        </p:blipFill>
        <p:spPr>
          <a:xfrm>
            <a:off x="1381125" y="2996135"/>
            <a:ext cx="9429750" cy="1832419"/>
          </a:xfrm>
          <a:prstGeom prst="rect">
            <a:avLst/>
          </a:prstGeom>
        </p:spPr>
      </p:pic>
    </p:spTree>
    <p:extLst>
      <p:ext uri="{BB962C8B-B14F-4D97-AF65-F5344CB8AC3E}">
        <p14:creationId xmlns:p14="http://schemas.microsoft.com/office/powerpoint/2010/main" val="213165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 空心 3">
            <a:extLst>
              <a:ext uri="{FF2B5EF4-FFF2-40B4-BE49-F238E27FC236}">
                <a16:creationId xmlns:a16="http://schemas.microsoft.com/office/drawing/2014/main" id="{98C1BD10-1F84-0290-4EBA-480A99432B90}"/>
              </a:ext>
            </a:extLst>
          </p:cNvPr>
          <p:cNvSpPr/>
          <p:nvPr/>
        </p:nvSpPr>
        <p:spPr>
          <a:xfrm>
            <a:off x="-528320" y="-603885"/>
            <a:ext cx="1363345" cy="1363345"/>
          </a:xfrm>
          <a:prstGeom prst="donut">
            <a:avLst>
              <a:gd name="adj" fmla="val 23463"/>
            </a:avLst>
          </a:prstGeom>
          <a:gradFill>
            <a:gsLst>
              <a:gs pos="0">
                <a:srgbClr val="A7F3F2"/>
              </a:gs>
              <a:gs pos="78000">
                <a:srgbClr val="196AE5"/>
              </a:gs>
            </a:gsLst>
            <a:lin ang="9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6" name="直接连接符 5">
            <a:extLst>
              <a:ext uri="{FF2B5EF4-FFF2-40B4-BE49-F238E27FC236}">
                <a16:creationId xmlns:a16="http://schemas.microsoft.com/office/drawing/2014/main" id="{4E8AC203-1A27-76AF-8FBE-18CC3112B9E7}"/>
              </a:ext>
            </a:extLst>
          </p:cNvPr>
          <p:cNvCxnSpPr/>
          <p:nvPr/>
        </p:nvCxnSpPr>
        <p:spPr>
          <a:xfrm flipH="1">
            <a:off x="927575" y="620971"/>
            <a:ext cx="1093597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5CD78BA-D278-D1FE-2531-772B04032929}"/>
              </a:ext>
            </a:extLst>
          </p:cNvPr>
          <p:cNvSpPr txBox="1"/>
          <p:nvPr/>
        </p:nvSpPr>
        <p:spPr>
          <a:xfrm>
            <a:off x="927575" y="77787"/>
            <a:ext cx="3142083" cy="499624"/>
          </a:xfrm>
          <a:prstGeom prst="rect">
            <a:avLst/>
          </a:prstGeom>
          <a:noFill/>
        </p:spPr>
        <p:txBody>
          <a:bodyPr wrap="square" rtlCol="0">
            <a:spAutoFit/>
          </a:bodyPr>
          <a:lstStyle/>
          <a:p>
            <a:pPr>
              <a:lnSpc>
                <a:spcPct val="150000"/>
              </a:lnSpc>
            </a:pP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Prompt</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设计方案</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形 7">
            <a:extLst>
              <a:ext uri="{FF2B5EF4-FFF2-40B4-BE49-F238E27FC236}">
                <a16:creationId xmlns:a16="http://schemas.microsoft.com/office/drawing/2014/main" id="{7F50E88F-6F15-EBA4-E696-F4A0DE25C1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8082" y="146541"/>
            <a:ext cx="2592288" cy="443292"/>
          </a:xfrm>
          <a:prstGeom prst="rect">
            <a:avLst/>
          </a:prstGeom>
        </p:spPr>
      </p:pic>
      <p:sp>
        <p:nvSpPr>
          <p:cNvPr id="2" name="文本框 1">
            <a:extLst>
              <a:ext uri="{FF2B5EF4-FFF2-40B4-BE49-F238E27FC236}">
                <a16:creationId xmlns:a16="http://schemas.microsoft.com/office/drawing/2014/main" id="{C32173F2-9BCB-C6EE-9D55-3D058062F709}"/>
              </a:ext>
            </a:extLst>
          </p:cNvPr>
          <p:cNvSpPr txBox="1"/>
          <p:nvPr/>
        </p:nvSpPr>
        <p:spPr>
          <a:xfrm>
            <a:off x="802492" y="1051869"/>
            <a:ext cx="11186136" cy="2028569"/>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用于设计基于累加器的</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位微处理器的</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Prompt</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模板</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在设计由多个模块构成的硬件设计，例如论文中的微处理器时，论文并没有采用上述的严格的对话流程，而是采用了更加自由地对话形式，这一过程</a:t>
            </a:r>
            <a:r>
              <a:rPr lang="zh-CN" altLang="en-US"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由</a:t>
            </a:r>
            <a:r>
              <a:rPr lang="en-US" altLang="zh-CN"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ChatGPT</a:t>
            </a:r>
            <a:r>
              <a:rPr lang="zh-CN" altLang="en-US"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和人类工程师协同完成</a:t>
            </a:r>
            <a:r>
              <a:rPr lang="en-US" altLang="zh-CN"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(co-design)</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buFont typeface="Arial" panose="020B0604020202020204" pitchFamily="34" charset="0"/>
              <a:buChar char="•"/>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在对话的开头，用户交代了设计的对象、目标、限制，然后询问</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ChatGPT4</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该如何开始。</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42EB8E21-903C-86CF-C087-9D130CC03CF3}"/>
              </a:ext>
            </a:extLst>
          </p:cNvPr>
          <p:cNvPicPr>
            <a:picLocks noChangeAspect="1"/>
          </p:cNvPicPr>
          <p:nvPr/>
        </p:nvPicPr>
        <p:blipFill>
          <a:blip r:embed="rId5"/>
          <a:stretch>
            <a:fillRect/>
          </a:stretch>
        </p:blipFill>
        <p:spPr>
          <a:xfrm>
            <a:off x="1048211" y="2717529"/>
            <a:ext cx="7689731" cy="1819182"/>
          </a:xfrm>
          <a:prstGeom prst="rect">
            <a:avLst/>
          </a:prstGeom>
        </p:spPr>
      </p:pic>
      <p:sp>
        <p:nvSpPr>
          <p:cNvPr id="9" name="文本框 8">
            <a:extLst>
              <a:ext uri="{FF2B5EF4-FFF2-40B4-BE49-F238E27FC236}">
                <a16:creationId xmlns:a16="http://schemas.microsoft.com/office/drawing/2014/main" id="{07E33B59-1760-B507-4BAB-B196C6C7F8E7}"/>
              </a:ext>
            </a:extLst>
          </p:cNvPr>
          <p:cNvSpPr txBox="1"/>
          <p:nvPr/>
        </p:nvSpPr>
        <p:spPr>
          <a:xfrm>
            <a:off x="802492" y="4855179"/>
            <a:ext cx="11186136" cy="369332"/>
          </a:xfrm>
          <a:prstGeom prst="rect">
            <a:avLst/>
          </a:prstGeom>
          <a:noFill/>
        </p:spPr>
        <p:txBody>
          <a:bodyPr wrap="square">
            <a:spAutoFit/>
          </a:bodyPr>
          <a:lstStyle/>
          <a:p>
            <a:pPr marL="285750" indent="-285750" algn="just">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由</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ChatGPT4</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给出指令集架构</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(ISA)——</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通过</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prompt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引导实现</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ISA</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中组件</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组件和控制单元的组合</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496951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 空心 3">
            <a:extLst>
              <a:ext uri="{FF2B5EF4-FFF2-40B4-BE49-F238E27FC236}">
                <a16:creationId xmlns:a16="http://schemas.microsoft.com/office/drawing/2014/main" id="{98C1BD10-1F84-0290-4EBA-480A99432B90}"/>
              </a:ext>
            </a:extLst>
          </p:cNvPr>
          <p:cNvSpPr/>
          <p:nvPr/>
        </p:nvSpPr>
        <p:spPr>
          <a:xfrm>
            <a:off x="-528320" y="-603885"/>
            <a:ext cx="1363345" cy="1363345"/>
          </a:xfrm>
          <a:prstGeom prst="donut">
            <a:avLst>
              <a:gd name="adj" fmla="val 23463"/>
            </a:avLst>
          </a:prstGeom>
          <a:gradFill>
            <a:gsLst>
              <a:gs pos="0">
                <a:srgbClr val="A7F3F2"/>
              </a:gs>
              <a:gs pos="78000">
                <a:srgbClr val="196AE5"/>
              </a:gs>
            </a:gsLst>
            <a:lin ang="9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6" name="直接连接符 5">
            <a:extLst>
              <a:ext uri="{FF2B5EF4-FFF2-40B4-BE49-F238E27FC236}">
                <a16:creationId xmlns:a16="http://schemas.microsoft.com/office/drawing/2014/main" id="{4E8AC203-1A27-76AF-8FBE-18CC3112B9E7}"/>
              </a:ext>
            </a:extLst>
          </p:cNvPr>
          <p:cNvCxnSpPr/>
          <p:nvPr/>
        </p:nvCxnSpPr>
        <p:spPr>
          <a:xfrm flipH="1">
            <a:off x="927575" y="620971"/>
            <a:ext cx="1093597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5CD78BA-D278-D1FE-2531-772B04032929}"/>
              </a:ext>
            </a:extLst>
          </p:cNvPr>
          <p:cNvSpPr txBox="1"/>
          <p:nvPr/>
        </p:nvSpPr>
        <p:spPr>
          <a:xfrm>
            <a:off x="927575" y="77787"/>
            <a:ext cx="3142083" cy="499624"/>
          </a:xfrm>
          <a:prstGeom prst="rect">
            <a:avLst/>
          </a:prstGeom>
          <a:noFill/>
        </p:spPr>
        <p:txBody>
          <a:bodyPr wrap="square" rtlCol="0">
            <a:spAutoFit/>
          </a:bodyPr>
          <a:lstStyle/>
          <a:p>
            <a:pPr>
              <a:lnSpc>
                <a:spcPct val="150000"/>
              </a:lnSpc>
            </a:pP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对话中间结果</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形 7">
            <a:extLst>
              <a:ext uri="{FF2B5EF4-FFF2-40B4-BE49-F238E27FC236}">
                <a16:creationId xmlns:a16="http://schemas.microsoft.com/office/drawing/2014/main" id="{7F50E88F-6F15-EBA4-E696-F4A0DE25C1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8082" y="146541"/>
            <a:ext cx="2592288" cy="443292"/>
          </a:xfrm>
          <a:prstGeom prst="rect">
            <a:avLst/>
          </a:prstGeom>
        </p:spPr>
      </p:pic>
      <p:sp>
        <p:nvSpPr>
          <p:cNvPr id="2" name="文本框 1">
            <a:extLst>
              <a:ext uri="{FF2B5EF4-FFF2-40B4-BE49-F238E27FC236}">
                <a16:creationId xmlns:a16="http://schemas.microsoft.com/office/drawing/2014/main" id="{C32173F2-9BCB-C6EE-9D55-3D058062F709}"/>
              </a:ext>
            </a:extLst>
          </p:cNvPr>
          <p:cNvSpPr txBox="1"/>
          <p:nvPr/>
        </p:nvSpPr>
        <p:spPr>
          <a:xfrm>
            <a:off x="802492" y="1051869"/>
            <a:ext cx="11186136" cy="499624"/>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zh-CN" altLang="en-US" sz="20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sz="20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ChatGPT4</a:t>
            </a:r>
            <a:r>
              <a:rPr lang="zh-CN" altLang="en-US" sz="20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协同设计得到的</a:t>
            </a:r>
            <a:r>
              <a:rPr lang="en-US" altLang="zh-CN" sz="20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ISA</a:t>
            </a:r>
          </a:p>
        </p:txBody>
      </p:sp>
      <p:pic>
        <p:nvPicPr>
          <p:cNvPr id="10" name="图片 9">
            <a:extLst>
              <a:ext uri="{FF2B5EF4-FFF2-40B4-BE49-F238E27FC236}">
                <a16:creationId xmlns:a16="http://schemas.microsoft.com/office/drawing/2014/main" id="{683A4D21-F927-D016-D5F5-2EDCF7FDBDCF}"/>
              </a:ext>
            </a:extLst>
          </p:cNvPr>
          <p:cNvPicPr>
            <a:picLocks noChangeAspect="1"/>
          </p:cNvPicPr>
          <p:nvPr/>
        </p:nvPicPr>
        <p:blipFill>
          <a:blip r:embed="rId5"/>
          <a:stretch>
            <a:fillRect/>
          </a:stretch>
        </p:blipFill>
        <p:spPr>
          <a:xfrm>
            <a:off x="3509962" y="1609407"/>
            <a:ext cx="5172075" cy="4848225"/>
          </a:xfrm>
          <a:prstGeom prst="rect">
            <a:avLst/>
          </a:prstGeom>
        </p:spPr>
      </p:pic>
    </p:spTree>
    <p:extLst>
      <p:ext uri="{BB962C8B-B14F-4D97-AF65-F5344CB8AC3E}">
        <p14:creationId xmlns:p14="http://schemas.microsoft.com/office/powerpoint/2010/main" val="3604654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 空心 3">
            <a:extLst>
              <a:ext uri="{FF2B5EF4-FFF2-40B4-BE49-F238E27FC236}">
                <a16:creationId xmlns:a16="http://schemas.microsoft.com/office/drawing/2014/main" id="{98C1BD10-1F84-0290-4EBA-480A99432B90}"/>
              </a:ext>
            </a:extLst>
          </p:cNvPr>
          <p:cNvSpPr/>
          <p:nvPr/>
        </p:nvSpPr>
        <p:spPr>
          <a:xfrm>
            <a:off x="-528320" y="-603885"/>
            <a:ext cx="1363345" cy="1363345"/>
          </a:xfrm>
          <a:prstGeom prst="donut">
            <a:avLst>
              <a:gd name="adj" fmla="val 23463"/>
            </a:avLst>
          </a:prstGeom>
          <a:gradFill>
            <a:gsLst>
              <a:gs pos="0">
                <a:srgbClr val="A7F3F2"/>
              </a:gs>
              <a:gs pos="78000">
                <a:srgbClr val="196AE5"/>
              </a:gs>
            </a:gsLst>
            <a:lin ang="9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6" name="直接连接符 5">
            <a:extLst>
              <a:ext uri="{FF2B5EF4-FFF2-40B4-BE49-F238E27FC236}">
                <a16:creationId xmlns:a16="http://schemas.microsoft.com/office/drawing/2014/main" id="{4E8AC203-1A27-76AF-8FBE-18CC3112B9E7}"/>
              </a:ext>
            </a:extLst>
          </p:cNvPr>
          <p:cNvCxnSpPr/>
          <p:nvPr/>
        </p:nvCxnSpPr>
        <p:spPr>
          <a:xfrm flipH="1">
            <a:off x="927575" y="620971"/>
            <a:ext cx="1093597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5CD78BA-D278-D1FE-2531-772B04032929}"/>
              </a:ext>
            </a:extLst>
          </p:cNvPr>
          <p:cNvSpPr txBox="1"/>
          <p:nvPr/>
        </p:nvSpPr>
        <p:spPr>
          <a:xfrm>
            <a:off x="927575" y="77787"/>
            <a:ext cx="3142083" cy="499624"/>
          </a:xfrm>
          <a:prstGeom prst="rect">
            <a:avLst/>
          </a:prstGeom>
          <a:noFill/>
        </p:spPr>
        <p:txBody>
          <a:bodyPr wrap="square" rtlCol="0">
            <a:spAutoFit/>
          </a:bodyPr>
          <a:lstStyle/>
          <a:p>
            <a:pPr>
              <a:lnSpc>
                <a:spcPct val="150000"/>
              </a:lnSpc>
            </a:pP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子任务分解对话流</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形 7">
            <a:extLst>
              <a:ext uri="{FF2B5EF4-FFF2-40B4-BE49-F238E27FC236}">
                <a16:creationId xmlns:a16="http://schemas.microsoft.com/office/drawing/2014/main" id="{7F50E88F-6F15-EBA4-E696-F4A0DE25C1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8082" y="146541"/>
            <a:ext cx="2592288" cy="443292"/>
          </a:xfrm>
          <a:prstGeom prst="rect">
            <a:avLst/>
          </a:prstGeom>
        </p:spPr>
      </p:pic>
      <p:sp>
        <p:nvSpPr>
          <p:cNvPr id="2" name="文本框 1">
            <a:extLst>
              <a:ext uri="{FF2B5EF4-FFF2-40B4-BE49-F238E27FC236}">
                <a16:creationId xmlns:a16="http://schemas.microsoft.com/office/drawing/2014/main" id="{C32173F2-9BCB-C6EE-9D55-3D058062F709}"/>
              </a:ext>
            </a:extLst>
          </p:cNvPr>
          <p:cNvSpPr txBox="1"/>
          <p:nvPr/>
        </p:nvSpPr>
        <p:spPr>
          <a:xfrm>
            <a:off x="802492" y="1051869"/>
            <a:ext cx="11186136" cy="1336071"/>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线程化的对话设计流</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同时开辟多个独立的子任务对话设计窗口，将其视为独立的线程</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手动将较前环节对话中的相关信息复制到后续对话中</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，作为下游设计环节的“基本规范。”</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9AE7DF8E-0CFE-5E6A-E33C-2848712D5913}"/>
              </a:ext>
            </a:extLst>
          </p:cNvPr>
          <p:cNvPicPr>
            <a:picLocks noChangeAspect="1"/>
          </p:cNvPicPr>
          <p:nvPr/>
        </p:nvPicPr>
        <p:blipFill>
          <a:blip r:embed="rId5"/>
          <a:stretch>
            <a:fillRect/>
          </a:stretch>
        </p:blipFill>
        <p:spPr>
          <a:xfrm>
            <a:off x="2294994" y="3429000"/>
            <a:ext cx="7602011" cy="3067478"/>
          </a:xfrm>
          <a:prstGeom prst="rect">
            <a:avLst/>
          </a:prstGeom>
        </p:spPr>
      </p:pic>
    </p:spTree>
    <p:extLst>
      <p:ext uri="{BB962C8B-B14F-4D97-AF65-F5344CB8AC3E}">
        <p14:creationId xmlns:p14="http://schemas.microsoft.com/office/powerpoint/2010/main" val="1595572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 空心 3">
            <a:extLst>
              <a:ext uri="{FF2B5EF4-FFF2-40B4-BE49-F238E27FC236}">
                <a16:creationId xmlns:a16="http://schemas.microsoft.com/office/drawing/2014/main" id="{98C1BD10-1F84-0290-4EBA-480A99432B90}"/>
              </a:ext>
            </a:extLst>
          </p:cNvPr>
          <p:cNvSpPr/>
          <p:nvPr/>
        </p:nvSpPr>
        <p:spPr>
          <a:xfrm>
            <a:off x="-528320" y="-603885"/>
            <a:ext cx="1363345" cy="1363345"/>
          </a:xfrm>
          <a:prstGeom prst="donut">
            <a:avLst>
              <a:gd name="adj" fmla="val 23463"/>
            </a:avLst>
          </a:prstGeom>
          <a:gradFill>
            <a:gsLst>
              <a:gs pos="0">
                <a:srgbClr val="A7F3F2"/>
              </a:gs>
              <a:gs pos="78000">
                <a:srgbClr val="196AE5"/>
              </a:gs>
            </a:gsLst>
            <a:lin ang="9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6" name="直接连接符 5">
            <a:extLst>
              <a:ext uri="{FF2B5EF4-FFF2-40B4-BE49-F238E27FC236}">
                <a16:creationId xmlns:a16="http://schemas.microsoft.com/office/drawing/2014/main" id="{4E8AC203-1A27-76AF-8FBE-18CC3112B9E7}"/>
              </a:ext>
            </a:extLst>
          </p:cNvPr>
          <p:cNvCxnSpPr/>
          <p:nvPr/>
        </p:nvCxnSpPr>
        <p:spPr>
          <a:xfrm flipH="1">
            <a:off x="927575" y="620971"/>
            <a:ext cx="1093597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5CD78BA-D278-D1FE-2531-772B04032929}"/>
              </a:ext>
            </a:extLst>
          </p:cNvPr>
          <p:cNvSpPr txBox="1"/>
          <p:nvPr/>
        </p:nvSpPr>
        <p:spPr>
          <a:xfrm>
            <a:off x="927575" y="77787"/>
            <a:ext cx="3142083" cy="499624"/>
          </a:xfrm>
          <a:prstGeom prst="rect">
            <a:avLst/>
          </a:prstGeom>
          <a:noFill/>
        </p:spPr>
        <p:txBody>
          <a:bodyPr wrap="square" rtlCol="0">
            <a:spAutoFit/>
          </a:bodyPr>
          <a:lstStyle/>
          <a:p>
            <a:pPr>
              <a:lnSpc>
                <a:spcPct val="150000"/>
              </a:lnSpc>
            </a:pP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子任务分解对话流</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形 7">
            <a:extLst>
              <a:ext uri="{FF2B5EF4-FFF2-40B4-BE49-F238E27FC236}">
                <a16:creationId xmlns:a16="http://schemas.microsoft.com/office/drawing/2014/main" id="{7F50E88F-6F15-EBA4-E696-F4A0DE25C1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8082" y="146541"/>
            <a:ext cx="2592288" cy="443292"/>
          </a:xfrm>
          <a:prstGeom prst="rect">
            <a:avLst/>
          </a:prstGeom>
        </p:spPr>
      </p:pic>
      <p:sp>
        <p:nvSpPr>
          <p:cNvPr id="2" name="文本框 1">
            <a:extLst>
              <a:ext uri="{FF2B5EF4-FFF2-40B4-BE49-F238E27FC236}">
                <a16:creationId xmlns:a16="http://schemas.microsoft.com/office/drawing/2014/main" id="{C32173F2-9BCB-C6EE-9D55-3D058062F709}"/>
              </a:ext>
            </a:extLst>
          </p:cNvPr>
          <p:cNvSpPr txBox="1"/>
          <p:nvPr/>
        </p:nvSpPr>
        <p:spPr>
          <a:xfrm>
            <a:off x="802492" y="1051869"/>
            <a:ext cx="11186136" cy="1336071"/>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线程化的对话设计流</a:t>
            </a:r>
          </a:p>
          <a:p>
            <a:pPr marL="285750" indent="-285750">
              <a:lnSpc>
                <a:spcPct val="150000"/>
              </a:lnSpc>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模拟环节在</a:t>
            </a:r>
            <a:r>
              <a:rPr lang="zh-CN" altLang="en-US"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先前对话线程</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的基础上继续进行</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debug</a:t>
            </a:r>
          </a:p>
          <a:p>
            <a:pPr marL="285750" indent="-285750">
              <a:lnSpc>
                <a:spcPct val="150000"/>
              </a:lnSpc>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工程师通过继续对话</a:t>
            </a:r>
            <a:r>
              <a:rPr lang="zh-CN" altLang="en-US"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指引它修正或重新生成</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来调整次优的输出</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1" name="图片 10">
            <a:extLst>
              <a:ext uri="{FF2B5EF4-FFF2-40B4-BE49-F238E27FC236}">
                <a16:creationId xmlns:a16="http://schemas.microsoft.com/office/drawing/2014/main" id="{1AAE934C-FCCC-0C28-2AD7-E028C6CEF012}"/>
              </a:ext>
            </a:extLst>
          </p:cNvPr>
          <p:cNvPicPr>
            <a:picLocks noChangeAspect="1"/>
          </p:cNvPicPr>
          <p:nvPr/>
        </p:nvPicPr>
        <p:blipFill>
          <a:blip r:embed="rId5"/>
          <a:stretch>
            <a:fillRect/>
          </a:stretch>
        </p:blipFill>
        <p:spPr>
          <a:xfrm>
            <a:off x="3360102" y="3014568"/>
            <a:ext cx="5471795" cy="3602122"/>
          </a:xfrm>
          <a:prstGeom prst="rect">
            <a:avLst/>
          </a:prstGeom>
        </p:spPr>
      </p:pic>
    </p:spTree>
    <p:extLst>
      <p:ext uri="{BB962C8B-B14F-4D97-AF65-F5344CB8AC3E}">
        <p14:creationId xmlns:p14="http://schemas.microsoft.com/office/powerpoint/2010/main" val="3909634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 空心 3">
            <a:extLst>
              <a:ext uri="{FF2B5EF4-FFF2-40B4-BE49-F238E27FC236}">
                <a16:creationId xmlns:a16="http://schemas.microsoft.com/office/drawing/2014/main" id="{98C1BD10-1F84-0290-4EBA-480A99432B90}"/>
              </a:ext>
            </a:extLst>
          </p:cNvPr>
          <p:cNvSpPr/>
          <p:nvPr/>
        </p:nvSpPr>
        <p:spPr>
          <a:xfrm>
            <a:off x="-528320" y="-603885"/>
            <a:ext cx="1363345" cy="1363345"/>
          </a:xfrm>
          <a:prstGeom prst="donut">
            <a:avLst>
              <a:gd name="adj" fmla="val 23463"/>
            </a:avLst>
          </a:prstGeom>
          <a:gradFill>
            <a:gsLst>
              <a:gs pos="0">
                <a:srgbClr val="A7F3F2"/>
              </a:gs>
              <a:gs pos="78000">
                <a:srgbClr val="196AE5"/>
              </a:gs>
            </a:gsLst>
            <a:lin ang="9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6" name="直接连接符 5">
            <a:extLst>
              <a:ext uri="{FF2B5EF4-FFF2-40B4-BE49-F238E27FC236}">
                <a16:creationId xmlns:a16="http://schemas.microsoft.com/office/drawing/2014/main" id="{4E8AC203-1A27-76AF-8FBE-18CC3112B9E7}"/>
              </a:ext>
            </a:extLst>
          </p:cNvPr>
          <p:cNvCxnSpPr/>
          <p:nvPr/>
        </p:nvCxnSpPr>
        <p:spPr>
          <a:xfrm flipH="1">
            <a:off x="927575" y="620971"/>
            <a:ext cx="1093597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5CD78BA-D278-D1FE-2531-772B04032929}"/>
              </a:ext>
            </a:extLst>
          </p:cNvPr>
          <p:cNvSpPr txBox="1"/>
          <p:nvPr/>
        </p:nvSpPr>
        <p:spPr>
          <a:xfrm>
            <a:off x="927575" y="77787"/>
            <a:ext cx="3142083" cy="499624"/>
          </a:xfrm>
          <a:prstGeom prst="rect">
            <a:avLst/>
          </a:prstGeom>
          <a:noFill/>
        </p:spPr>
        <p:txBody>
          <a:bodyPr wrap="square" rtlCol="0">
            <a:spAutoFit/>
          </a:bodyPr>
          <a:lstStyle/>
          <a:p>
            <a:pPr>
              <a:lnSpc>
                <a:spcPct val="150000"/>
              </a:lnSpc>
            </a:pP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从</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HDL</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设计迈向物理实现</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形 7">
            <a:extLst>
              <a:ext uri="{FF2B5EF4-FFF2-40B4-BE49-F238E27FC236}">
                <a16:creationId xmlns:a16="http://schemas.microsoft.com/office/drawing/2014/main" id="{7F50E88F-6F15-EBA4-E696-F4A0DE25C1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8082" y="146541"/>
            <a:ext cx="2592288" cy="443292"/>
          </a:xfrm>
          <a:prstGeom prst="rect">
            <a:avLst/>
          </a:prstGeom>
        </p:spPr>
      </p:pic>
      <p:sp>
        <p:nvSpPr>
          <p:cNvPr id="2" name="文本框 1">
            <a:extLst>
              <a:ext uri="{FF2B5EF4-FFF2-40B4-BE49-F238E27FC236}">
                <a16:creationId xmlns:a16="http://schemas.microsoft.com/office/drawing/2014/main" id="{C32173F2-9BCB-C6EE-9D55-3D058062F709}"/>
              </a:ext>
            </a:extLst>
          </p:cNvPr>
          <p:cNvSpPr txBox="1"/>
          <p:nvPr/>
        </p:nvSpPr>
        <p:spPr>
          <a:xfrm>
            <a:off x="802492" y="1051869"/>
            <a:ext cx="11186136" cy="920573"/>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zh-CN" altLang="en-US" sz="20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生成处理器微内核</a:t>
            </a:r>
          </a:p>
          <a:p>
            <a:pPr marL="285750" indent="-285750">
              <a:lnSpc>
                <a:spcPct val="150000"/>
              </a:lnSpc>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处理器的数据通路通过对话子线程</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08</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实现，最终架构如下图：</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35820A6A-A209-ECED-9C2A-45B6ECFFCB2C}"/>
              </a:ext>
            </a:extLst>
          </p:cNvPr>
          <p:cNvPicPr>
            <a:picLocks noChangeAspect="1"/>
          </p:cNvPicPr>
          <p:nvPr/>
        </p:nvPicPr>
        <p:blipFill>
          <a:blip r:embed="rId5"/>
          <a:stretch>
            <a:fillRect/>
          </a:stretch>
        </p:blipFill>
        <p:spPr>
          <a:xfrm>
            <a:off x="3438525" y="2198052"/>
            <a:ext cx="5314950" cy="3457575"/>
          </a:xfrm>
          <a:prstGeom prst="rect">
            <a:avLst/>
          </a:prstGeom>
        </p:spPr>
      </p:pic>
      <p:pic>
        <p:nvPicPr>
          <p:cNvPr id="9" name="图片 8">
            <a:extLst>
              <a:ext uri="{FF2B5EF4-FFF2-40B4-BE49-F238E27FC236}">
                <a16:creationId xmlns:a16="http://schemas.microsoft.com/office/drawing/2014/main" id="{728372AB-B566-11B1-F018-2FF1C26A55E5}"/>
              </a:ext>
            </a:extLst>
          </p:cNvPr>
          <p:cNvPicPr>
            <a:picLocks noChangeAspect="1"/>
          </p:cNvPicPr>
          <p:nvPr/>
        </p:nvPicPr>
        <p:blipFill>
          <a:blip r:embed="rId6"/>
          <a:stretch>
            <a:fillRect/>
          </a:stretch>
        </p:blipFill>
        <p:spPr>
          <a:xfrm>
            <a:off x="2081212" y="5989379"/>
            <a:ext cx="8181975" cy="247650"/>
          </a:xfrm>
          <a:prstGeom prst="rect">
            <a:avLst/>
          </a:prstGeom>
        </p:spPr>
      </p:pic>
    </p:spTree>
    <p:extLst>
      <p:ext uri="{BB962C8B-B14F-4D97-AF65-F5344CB8AC3E}">
        <p14:creationId xmlns:p14="http://schemas.microsoft.com/office/powerpoint/2010/main" val="1570801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CB55B41-3121-53B1-04DA-B2D4AADA1807}"/>
              </a:ext>
            </a:extLst>
          </p:cNvPr>
          <p:cNvSpPr>
            <a:spLocks noGrp="1"/>
          </p:cNvSpPr>
          <p:nvPr>
            <p:ph type="ctrTitle"/>
          </p:nvPr>
        </p:nvSpPr>
        <p:spPr>
          <a:xfrm>
            <a:off x="1165767" y="3085291"/>
            <a:ext cx="9860465" cy="687417"/>
          </a:xfrm>
        </p:spPr>
        <p:txBody>
          <a:bodyPr>
            <a:normAutofit/>
          </a:bodyPr>
          <a:lstStyle/>
          <a:p>
            <a:pPr algn="ct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一、论文框架及动机</a:t>
            </a:r>
            <a:endPar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2" name="图形 11">
            <a:extLst>
              <a:ext uri="{FF2B5EF4-FFF2-40B4-BE49-F238E27FC236}">
                <a16:creationId xmlns:a16="http://schemas.microsoft.com/office/drawing/2014/main" id="{8BD2B00A-674B-7680-EDAF-4BBC48FD89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484" y="238850"/>
            <a:ext cx="2592288" cy="443292"/>
          </a:xfrm>
          <a:prstGeom prst="rect">
            <a:avLst/>
          </a:prstGeom>
        </p:spPr>
      </p:pic>
    </p:spTree>
    <p:custDataLst>
      <p:tags r:id="rId1"/>
    </p:custDataLst>
    <p:extLst>
      <p:ext uri="{BB962C8B-B14F-4D97-AF65-F5344CB8AC3E}">
        <p14:creationId xmlns:p14="http://schemas.microsoft.com/office/powerpoint/2010/main" val="1225564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 空心 3">
            <a:extLst>
              <a:ext uri="{FF2B5EF4-FFF2-40B4-BE49-F238E27FC236}">
                <a16:creationId xmlns:a16="http://schemas.microsoft.com/office/drawing/2014/main" id="{98C1BD10-1F84-0290-4EBA-480A99432B90}"/>
              </a:ext>
            </a:extLst>
          </p:cNvPr>
          <p:cNvSpPr/>
          <p:nvPr/>
        </p:nvSpPr>
        <p:spPr>
          <a:xfrm>
            <a:off x="-528320" y="-603885"/>
            <a:ext cx="1363345" cy="1363345"/>
          </a:xfrm>
          <a:prstGeom prst="donut">
            <a:avLst>
              <a:gd name="adj" fmla="val 23463"/>
            </a:avLst>
          </a:prstGeom>
          <a:gradFill>
            <a:gsLst>
              <a:gs pos="0">
                <a:srgbClr val="A7F3F2"/>
              </a:gs>
              <a:gs pos="78000">
                <a:srgbClr val="196AE5"/>
              </a:gs>
            </a:gsLst>
            <a:lin ang="9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6" name="直接连接符 5">
            <a:extLst>
              <a:ext uri="{FF2B5EF4-FFF2-40B4-BE49-F238E27FC236}">
                <a16:creationId xmlns:a16="http://schemas.microsoft.com/office/drawing/2014/main" id="{4E8AC203-1A27-76AF-8FBE-18CC3112B9E7}"/>
              </a:ext>
            </a:extLst>
          </p:cNvPr>
          <p:cNvCxnSpPr/>
          <p:nvPr/>
        </p:nvCxnSpPr>
        <p:spPr>
          <a:xfrm flipH="1">
            <a:off x="927575" y="620971"/>
            <a:ext cx="1093597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5CD78BA-D278-D1FE-2531-772B04032929}"/>
              </a:ext>
            </a:extLst>
          </p:cNvPr>
          <p:cNvSpPr txBox="1"/>
          <p:nvPr/>
        </p:nvSpPr>
        <p:spPr>
          <a:xfrm>
            <a:off x="927575" y="77787"/>
            <a:ext cx="3142083" cy="499624"/>
          </a:xfrm>
          <a:prstGeom prst="rect">
            <a:avLst/>
          </a:prstGeom>
          <a:noFill/>
        </p:spPr>
        <p:txBody>
          <a:bodyPr wrap="square" rtlCol="0">
            <a:spAutoFit/>
          </a:bodyPr>
          <a:lstStyle/>
          <a:p>
            <a:pPr>
              <a:lnSpc>
                <a:spcPct val="150000"/>
              </a:lnSpc>
            </a:pP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从</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HDL</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设计迈向物理实现</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形 7">
            <a:extLst>
              <a:ext uri="{FF2B5EF4-FFF2-40B4-BE49-F238E27FC236}">
                <a16:creationId xmlns:a16="http://schemas.microsoft.com/office/drawing/2014/main" id="{7F50E88F-6F15-EBA4-E696-F4A0DE25C1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8082" y="146541"/>
            <a:ext cx="2592288" cy="443292"/>
          </a:xfrm>
          <a:prstGeom prst="rect">
            <a:avLst/>
          </a:prstGeom>
        </p:spPr>
      </p:pic>
      <p:sp>
        <p:nvSpPr>
          <p:cNvPr id="2" name="文本框 1">
            <a:extLst>
              <a:ext uri="{FF2B5EF4-FFF2-40B4-BE49-F238E27FC236}">
                <a16:creationId xmlns:a16="http://schemas.microsoft.com/office/drawing/2014/main" id="{C32173F2-9BCB-C6EE-9D55-3D058062F709}"/>
              </a:ext>
            </a:extLst>
          </p:cNvPr>
          <p:cNvSpPr txBox="1"/>
          <p:nvPr/>
        </p:nvSpPr>
        <p:spPr>
          <a:xfrm>
            <a:off x="802492" y="1051869"/>
            <a:ext cx="11186136" cy="925831"/>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zh-CN" altLang="en-US" sz="20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生成</a:t>
            </a:r>
            <a:r>
              <a:rPr lang="en-US" altLang="zh-CN" sz="20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Python</a:t>
            </a:r>
            <a:r>
              <a:rPr lang="zh-CN" altLang="en-US" sz="20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汇编脚本</a:t>
            </a:r>
          </a:p>
          <a:p>
            <a:pPr marL="285750" indent="-285750">
              <a:lnSpc>
                <a:spcPct val="150000"/>
              </a:lnSpc>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利用</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python</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湖边程序进行</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bug-fixing</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t>ChipChatData\free-chat-gpt4-tt03\assembler\assembler.py</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2C432DEE-A2C4-4582-C6F9-2710D2E373D5}"/>
              </a:ext>
            </a:extLst>
          </p:cNvPr>
          <p:cNvPicPr>
            <a:picLocks noChangeAspect="1"/>
          </p:cNvPicPr>
          <p:nvPr/>
        </p:nvPicPr>
        <p:blipFill>
          <a:blip r:embed="rId5"/>
          <a:stretch>
            <a:fillRect/>
          </a:stretch>
        </p:blipFill>
        <p:spPr>
          <a:xfrm>
            <a:off x="3327257" y="2408597"/>
            <a:ext cx="5537485" cy="2616334"/>
          </a:xfrm>
          <a:prstGeom prst="rect">
            <a:avLst/>
          </a:prstGeom>
        </p:spPr>
      </p:pic>
    </p:spTree>
    <p:extLst>
      <p:ext uri="{BB962C8B-B14F-4D97-AF65-F5344CB8AC3E}">
        <p14:creationId xmlns:p14="http://schemas.microsoft.com/office/powerpoint/2010/main" val="3878090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 空心 3">
            <a:extLst>
              <a:ext uri="{FF2B5EF4-FFF2-40B4-BE49-F238E27FC236}">
                <a16:creationId xmlns:a16="http://schemas.microsoft.com/office/drawing/2014/main" id="{98C1BD10-1F84-0290-4EBA-480A99432B90}"/>
              </a:ext>
            </a:extLst>
          </p:cNvPr>
          <p:cNvSpPr/>
          <p:nvPr/>
        </p:nvSpPr>
        <p:spPr>
          <a:xfrm>
            <a:off x="-528320" y="-603885"/>
            <a:ext cx="1363345" cy="1363345"/>
          </a:xfrm>
          <a:prstGeom prst="donut">
            <a:avLst>
              <a:gd name="adj" fmla="val 23463"/>
            </a:avLst>
          </a:prstGeom>
          <a:gradFill>
            <a:gsLst>
              <a:gs pos="0">
                <a:srgbClr val="A7F3F2"/>
              </a:gs>
              <a:gs pos="78000">
                <a:srgbClr val="196AE5"/>
              </a:gs>
            </a:gsLst>
            <a:lin ang="9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6" name="直接连接符 5">
            <a:extLst>
              <a:ext uri="{FF2B5EF4-FFF2-40B4-BE49-F238E27FC236}">
                <a16:creationId xmlns:a16="http://schemas.microsoft.com/office/drawing/2014/main" id="{4E8AC203-1A27-76AF-8FBE-18CC3112B9E7}"/>
              </a:ext>
            </a:extLst>
          </p:cNvPr>
          <p:cNvCxnSpPr/>
          <p:nvPr/>
        </p:nvCxnSpPr>
        <p:spPr>
          <a:xfrm flipH="1">
            <a:off x="927575" y="620971"/>
            <a:ext cx="1093597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5CD78BA-D278-D1FE-2531-772B04032929}"/>
              </a:ext>
            </a:extLst>
          </p:cNvPr>
          <p:cNvSpPr txBox="1"/>
          <p:nvPr/>
        </p:nvSpPr>
        <p:spPr>
          <a:xfrm>
            <a:off x="927575" y="77787"/>
            <a:ext cx="3142083" cy="499624"/>
          </a:xfrm>
          <a:prstGeom prst="rect">
            <a:avLst/>
          </a:prstGeom>
          <a:noFill/>
        </p:spPr>
        <p:txBody>
          <a:bodyPr wrap="square" rtlCol="0">
            <a:spAutoFit/>
          </a:bodyPr>
          <a:lstStyle/>
          <a:p>
            <a:pPr>
              <a:lnSpc>
                <a:spcPct val="150000"/>
              </a:lnSpc>
            </a:pP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从</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HDL</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设计迈向物理实现</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形 7">
            <a:extLst>
              <a:ext uri="{FF2B5EF4-FFF2-40B4-BE49-F238E27FC236}">
                <a16:creationId xmlns:a16="http://schemas.microsoft.com/office/drawing/2014/main" id="{7F50E88F-6F15-EBA4-E696-F4A0DE25C1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8082" y="146541"/>
            <a:ext cx="2592288" cy="443292"/>
          </a:xfrm>
          <a:prstGeom prst="rect">
            <a:avLst/>
          </a:prstGeom>
        </p:spPr>
      </p:pic>
      <p:sp>
        <p:nvSpPr>
          <p:cNvPr id="2" name="文本框 1">
            <a:extLst>
              <a:ext uri="{FF2B5EF4-FFF2-40B4-BE49-F238E27FC236}">
                <a16:creationId xmlns:a16="http://schemas.microsoft.com/office/drawing/2014/main" id="{C32173F2-9BCB-C6EE-9D55-3D058062F709}"/>
              </a:ext>
            </a:extLst>
          </p:cNvPr>
          <p:cNvSpPr txBox="1"/>
          <p:nvPr/>
        </p:nvSpPr>
        <p:spPr>
          <a:xfrm>
            <a:off x="802492" y="1051869"/>
            <a:ext cx="11186136" cy="1336071"/>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zh-CN" altLang="en-US" sz="20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处理器核验证</a:t>
            </a:r>
            <a:endParaRPr lang="en-US" altLang="zh-CN" sz="20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工程师编写顶层</a:t>
            </a:r>
            <a:r>
              <a:rPr lang="en-US" altLang="zh-CN" dirty="0">
                <a:latin typeface="微软雅黑" panose="020B0503020204020204" pitchFamily="34" charset="-122"/>
                <a:ea typeface="微软雅黑" panose="020B0503020204020204" pitchFamily="34" charset="-122"/>
              </a:rPr>
              <a:t>wrapper</a:t>
            </a:r>
            <a:r>
              <a:rPr lang="zh-CN" altLang="en-US" dirty="0">
                <a:latin typeface="微软雅黑" panose="020B0503020204020204" pitchFamily="34" charset="-122"/>
                <a:ea typeface="微软雅黑" panose="020B0503020204020204" pitchFamily="34" charset="-122"/>
              </a:rPr>
              <a:t>文件、</a:t>
            </a:r>
            <a:r>
              <a:rPr lang="en-US" altLang="zh-CN" dirty="0">
                <a:latin typeface="微软雅黑" panose="020B0503020204020204" pitchFamily="34" charset="-122"/>
                <a:ea typeface="微软雅黑" panose="020B0503020204020204" pitchFamily="34" charset="-122"/>
              </a:rPr>
              <a:t> testbench</a:t>
            </a:r>
            <a:r>
              <a:rPr lang="zh-CN" altLang="en-US" dirty="0">
                <a:latin typeface="微软雅黑" panose="020B0503020204020204" pitchFamily="34" charset="-122"/>
                <a:ea typeface="微软雅黑" panose="020B0503020204020204" pitchFamily="34" charset="-122"/>
              </a:rPr>
              <a:t>、测试用汇编代码以及建立</a:t>
            </a:r>
            <a:r>
              <a:rPr lang="en-US" altLang="zh-CN" dirty="0">
                <a:latin typeface="微软雅黑" panose="020B0503020204020204" pitchFamily="34" charset="-122"/>
                <a:ea typeface="微软雅黑" panose="020B0503020204020204" pitchFamily="34" charset="-122"/>
              </a:rPr>
              <a:t>FPGA</a:t>
            </a:r>
            <a:r>
              <a:rPr lang="zh-CN" altLang="en-US" dirty="0">
                <a:latin typeface="微软雅黑" panose="020B0503020204020204" pitchFamily="34" charset="-122"/>
                <a:ea typeface="微软雅黑" panose="020B0503020204020204" pitchFamily="34" charset="-122"/>
              </a:rPr>
              <a:t>工程。</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Tiny </a:t>
            </a:r>
            <a:r>
              <a:rPr lang="en-US" altLang="zh-CN" dirty="0" err="1">
                <a:latin typeface="微软雅黑" panose="020B0503020204020204" pitchFamily="34" charset="-122"/>
                <a:ea typeface="微软雅黑" panose="020B0503020204020204" pitchFamily="34" charset="-122"/>
              </a:rPr>
              <a:t>Tapeout</a:t>
            </a:r>
            <a:r>
              <a:rPr lang="en-US" altLang="zh-CN" dirty="0">
                <a:latin typeface="微软雅黑" panose="020B0503020204020204" pitchFamily="34" charset="-122"/>
                <a:ea typeface="微软雅黑" panose="020B0503020204020204" pitchFamily="34" charset="-122"/>
              </a:rPr>
              <a:t> 3(</a:t>
            </a:r>
            <a:r>
              <a:rPr lang="en-US" altLang="zh-CN" dirty="0" err="1">
                <a:latin typeface="微软雅黑" panose="020B0503020204020204" pitchFamily="34" charset="-122"/>
                <a:ea typeface="微软雅黑" panose="020B0503020204020204" pitchFamily="34" charset="-122"/>
              </a:rPr>
              <a:t>OpenLane</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平台完成综合，通过</a:t>
            </a:r>
            <a:r>
              <a:rPr lang="en-US" altLang="zh-CN" dirty="0" err="1">
                <a:latin typeface="微软雅黑" panose="020B0503020204020204" pitchFamily="34" charset="-122"/>
                <a:ea typeface="微软雅黑" panose="020B0503020204020204" pitchFamily="34" charset="-122"/>
              </a:rPr>
              <a:t>Skywater</a:t>
            </a:r>
            <a:r>
              <a:rPr lang="en-US" altLang="zh-CN" dirty="0">
                <a:latin typeface="微软雅黑" panose="020B0503020204020204" pitchFamily="34" charset="-122"/>
                <a:ea typeface="微软雅黑" panose="020B0503020204020204" pitchFamily="34" charset="-122"/>
              </a:rPr>
              <a:t> 130nm shuttle</a:t>
            </a:r>
            <a:r>
              <a:rPr lang="zh-CN" altLang="en-US" dirty="0">
                <a:latin typeface="微软雅黑" panose="020B0503020204020204" pitchFamily="34" charset="-122"/>
                <a:ea typeface="微软雅黑" panose="020B0503020204020204" pitchFamily="34" charset="-122"/>
              </a:rPr>
              <a:t>服务完成流片</a:t>
            </a:r>
            <a:endParaRPr lang="zh-CN" altLang="en-US"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695BCEC1-E12A-CEE9-9FB9-B1EF25FACEC3}"/>
              </a:ext>
            </a:extLst>
          </p:cNvPr>
          <p:cNvPicPr>
            <a:picLocks noChangeAspect="1"/>
          </p:cNvPicPr>
          <p:nvPr/>
        </p:nvPicPr>
        <p:blipFill>
          <a:blip r:embed="rId5"/>
          <a:stretch>
            <a:fillRect/>
          </a:stretch>
        </p:blipFill>
        <p:spPr>
          <a:xfrm>
            <a:off x="3584860" y="2924749"/>
            <a:ext cx="5022280" cy="3933251"/>
          </a:xfrm>
          <a:prstGeom prst="rect">
            <a:avLst/>
          </a:prstGeom>
        </p:spPr>
      </p:pic>
    </p:spTree>
    <p:extLst>
      <p:ext uri="{BB962C8B-B14F-4D97-AF65-F5344CB8AC3E}">
        <p14:creationId xmlns:p14="http://schemas.microsoft.com/office/powerpoint/2010/main" val="2438908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 空心 3">
            <a:extLst>
              <a:ext uri="{FF2B5EF4-FFF2-40B4-BE49-F238E27FC236}">
                <a16:creationId xmlns:a16="http://schemas.microsoft.com/office/drawing/2014/main" id="{98C1BD10-1F84-0290-4EBA-480A99432B90}"/>
              </a:ext>
            </a:extLst>
          </p:cNvPr>
          <p:cNvSpPr/>
          <p:nvPr/>
        </p:nvSpPr>
        <p:spPr>
          <a:xfrm>
            <a:off x="-528320" y="-603885"/>
            <a:ext cx="1363345" cy="1363345"/>
          </a:xfrm>
          <a:prstGeom prst="donut">
            <a:avLst>
              <a:gd name="adj" fmla="val 23463"/>
            </a:avLst>
          </a:prstGeom>
          <a:gradFill>
            <a:gsLst>
              <a:gs pos="0">
                <a:srgbClr val="A7F3F2"/>
              </a:gs>
              <a:gs pos="78000">
                <a:srgbClr val="196AE5"/>
              </a:gs>
            </a:gsLst>
            <a:lin ang="9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6" name="直接连接符 5">
            <a:extLst>
              <a:ext uri="{FF2B5EF4-FFF2-40B4-BE49-F238E27FC236}">
                <a16:creationId xmlns:a16="http://schemas.microsoft.com/office/drawing/2014/main" id="{4E8AC203-1A27-76AF-8FBE-18CC3112B9E7}"/>
              </a:ext>
            </a:extLst>
          </p:cNvPr>
          <p:cNvCxnSpPr/>
          <p:nvPr/>
        </p:nvCxnSpPr>
        <p:spPr>
          <a:xfrm flipH="1">
            <a:off x="927575" y="620971"/>
            <a:ext cx="1093597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5CD78BA-D278-D1FE-2531-772B04032929}"/>
              </a:ext>
            </a:extLst>
          </p:cNvPr>
          <p:cNvSpPr txBox="1"/>
          <p:nvPr/>
        </p:nvSpPr>
        <p:spPr>
          <a:xfrm>
            <a:off x="927575" y="77787"/>
            <a:ext cx="3142083" cy="499624"/>
          </a:xfrm>
          <a:prstGeom prst="rect">
            <a:avLst/>
          </a:prstGeom>
          <a:noFill/>
        </p:spPr>
        <p:txBody>
          <a:bodyPr wrap="square" rtlCol="0">
            <a:spAutoFit/>
          </a:bodyPr>
          <a:lstStyle/>
          <a:p>
            <a:pPr>
              <a:lnSpc>
                <a:spcPct val="150000"/>
              </a:lnSpc>
            </a:pP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从</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HDL</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设计迈向物理实现</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形 7">
            <a:extLst>
              <a:ext uri="{FF2B5EF4-FFF2-40B4-BE49-F238E27FC236}">
                <a16:creationId xmlns:a16="http://schemas.microsoft.com/office/drawing/2014/main" id="{7F50E88F-6F15-EBA4-E696-F4A0DE25C1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8082" y="146541"/>
            <a:ext cx="2592288" cy="443292"/>
          </a:xfrm>
          <a:prstGeom prst="rect">
            <a:avLst/>
          </a:prstGeom>
        </p:spPr>
      </p:pic>
      <p:sp>
        <p:nvSpPr>
          <p:cNvPr id="2" name="文本框 1">
            <a:extLst>
              <a:ext uri="{FF2B5EF4-FFF2-40B4-BE49-F238E27FC236}">
                <a16:creationId xmlns:a16="http://schemas.microsoft.com/office/drawing/2014/main" id="{C32173F2-9BCB-C6EE-9D55-3D058062F709}"/>
              </a:ext>
            </a:extLst>
          </p:cNvPr>
          <p:cNvSpPr txBox="1"/>
          <p:nvPr/>
        </p:nvSpPr>
        <p:spPr>
          <a:xfrm>
            <a:off x="835025" y="803020"/>
            <a:ext cx="11186136" cy="1751570"/>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zh-CN" altLang="en-US" sz="20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测试结论</a:t>
            </a:r>
            <a:endParaRPr lang="en-US" altLang="zh-CN" sz="20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ChatGPT-4 </a:t>
            </a:r>
            <a:r>
              <a:rPr lang="zh-CN" altLang="en-US" dirty="0">
                <a:latin typeface="微软雅黑" panose="020B0503020204020204" pitchFamily="34" charset="-122"/>
                <a:ea typeface="微软雅黑" panose="020B0503020204020204" pitchFamily="34" charset="-122"/>
              </a:rPr>
              <a:t>可以以较短的周期生成相对高质量的</a:t>
            </a:r>
            <a:r>
              <a:rPr lang="en-US" altLang="zh-CN" dirty="0">
                <a:latin typeface="微软雅黑" panose="020B0503020204020204" pitchFamily="34" charset="-122"/>
                <a:ea typeface="微软雅黑" panose="020B0503020204020204" pitchFamily="34" charset="-122"/>
              </a:rPr>
              <a:t>HDL</a:t>
            </a:r>
            <a:r>
              <a:rPr lang="zh-CN" altLang="en-US" dirty="0">
                <a:latin typeface="微软雅黑" panose="020B0503020204020204" pitchFamily="34" charset="-122"/>
                <a:ea typeface="微软雅黑" panose="020B0503020204020204" pitchFamily="34" charset="-122"/>
              </a:rPr>
              <a:t>代码。若考虑消息的速率限制，需 </a:t>
            </a:r>
            <a:r>
              <a:rPr lang="en-US" altLang="zh-CN" dirty="0">
                <a:latin typeface="微软雅黑" panose="020B0503020204020204" pitchFamily="34" charset="-122"/>
                <a:ea typeface="微软雅黑" panose="020B0503020204020204" pitchFamily="34" charset="-122"/>
              </a:rPr>
              <a:t>22.8 </a:t>
            </a:r>
            <a:r>
              <a:rPr lang="zh-CN" altLang="en-US" dirty="0">
                <a:latin typeface="微软雅黑" panose="020B0503020204020204" pitchFamily="34" charset="-122"/>
                <a:ea typeface="微软雅黑" panose="020B0503020204020204" pitchFamily="34" charset="-122"/>
              </a:rPr>
              <a:t>小时，否则仅需</a:t>
            </a:r>
            <a:r>
              <a:rPr lang="en-US" altLang="zh-CN" dirty="0">
                <a:latin typeface="微软雅黑" panose="020B0503020204020204" pitchFamily="34" charset="-122"/>
                <a:ea typeface="微软雅黑" panose="020B0503020204020204" pitchFamily="34" charset="-122"/>
              </a:rPr>
              <a:t>100 </a:t>
            </a:r>
            <a:r>
              <a:rPr lang="zh-CN" altLang="en-US" dirty="0">
                <a:latin typeface="微软雅黑" panose="020B0503020204020204" pitchFamily="34" charset="-122"/>
                <a:ea typeface="微软雅黑" panose="020B0503020204020204" pitchFamily="34" charset="-122"/>
              </a:rPr>
              <a:t>分钟。具体取决于人类工程师。</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ChatGPT-4 </a:t>
            </a:r>
            <a:r>
              <a:rPr lang="zh-CN" altLang="en-US" dirty="0">
                <a:latin typeface="微软雅黑" panose="020B0503020204020204" pitchFamily="34" charset="-122"/>
                <a:ea typeface="微软雅黑" panose="020B0503020204020204" pitchFamily="34" charset="-122"/>
              </a:rPr>
              <a:t>虽可使用</a:t>
            </a: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轻松实现编译器，但难以编写测试用汇编代码和</a:t>
            </a:r>
            <a:r>
              <a:rPr lang="en-US" altLang="zh-CN" dirty="0">
                <a:latin typeface="微软雅黑" panose="020B0503020204020204" pitchFamily="34" charset="-122"/>
                <a:ea typeface="微软雅黑" panose="020B0503020204020204" pitchFamily="34" charset="-122"/>
              </a:rPr>
              <a:t>testbench</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8BCD6D8F-11BF-78FF-157A-DCA2EE74F247}"/>
              </a:ext>
            </a:extLst>
          </p:cNvPr>
          <p:cNvSpPr txBox="1"/>
          <p:nvPr/>
        </p:nvSpPr>
        <p:spPr>
          <a:xfrm>
            <a:off x="835025" y="2588668"/>
            <a:ext cx="11186136" cy="4352987"/>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zh-CN" altLang="en-US" sz="20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评估</a:t>
            </a:r>
            <a:endParaRPr lang="en-US" altLang="zh-CN" sz="20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建议的使用方案：</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将</a:t>
            </a:r>
            <a:r>
              <a:rPr lang="en-US" altLang="zh-CN" sz="1400" dirty="0">
                <a:latin typeface="微软雅黑" panose="020B0503020204020204" pitchFamily="34" charset="-122"/>
                <a:ea typeface="微软雅黑" panose="020B0503020204020204" pitchFamily="34" charset="-122"/>
              </a:rPr>
              <a:t>LLM</a:t>
            </a:r>
            <a:r>
              <a:rPr lang="zh-CN" altLang="en-US" sz="1400" dirty="0">
                <a:latin typeface="微软雅黑" panose="020B0503020204020204" pitchFamily="34" charset="-122"/>
                <a:ea typeface="微软雅黑" panose="020B0503020204020204" pitchFamily="34" charset="-122"/>
              </a:rPr>
              <a:t>作为协同设计师，通过快速迭代实现最终设计</a:t>
            </a:r>
            <a:endParaRPr lang="en-US" altLang="zh-CN" sz="14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早期</a:t>
            </a:r>
            <a:r>
              <a:rPr lang="en-US" altLang="zh-CN" sz="1400" dirty="0">
                <a:latin typeface="微软雅黑" panose="020B0503020204020204" pitchFamily="34" charset="-122"/>
                <a:ea typeface="微软雅黑" panose="020B0503020204020204" pitchFamily="34" charset="-122"/>
              </a:rPr>
              <a:t>Prompts</a:t>
            </a:r>
            <a:r>
              <a:rPr lang="zh-CN" altLang="en-US" sz="1400" dirty="0">
                <a:latin typeface="微软雅黑" panose="020B0503020204020204" pitchFamily="34" charset="-122"/>
                <a:ea typeface="微软雅黑" panose="020B0503020204020204" pitchFamily="34" charset="-122"/>
              </a:rPr>
              <a:t>的影响较大，效果不好时建议</a:t>
            </a:r>
            <a:r>
              <a:rPr lang="en-US" altLang="zh-CN" sz="1400" dirty="0">
                <a:latin typeface="微软雅黑" panose="020B0503020204020204" pitchFamily="34" charset="-122"/>
                <a:ea typeface="微软雅黑" panose="020B0503020204020204" pitchFamily="34" charset="-122"/>
              </a:rPr>
              <a:t>’restarting’</a:t>
            </a: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LLM</a:t>
            </a:r>
            <a:r>
              <a:rPr lang="zh-CN" altLang="en-US" dirty="0">
                <a:latin typeface="微软雅黑" panose="020B0503020204020204" pitchFamily="34" charset="-122"/>
                <a:ea typeface="微软雅黑" panose="020B0503020204020204" pitchFamily="34" charset="-122"/>
              </a:rPr>
              <a:t>性能的影响：</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仅</a:t>
            </a:r>
            <a:r>
              <a:rPr lang="en-US" altLang="zh-CN" sz="1400" dirty="0">
                <a:latin typeface="微软雅黑" panose="020B0503020204020204" pitchFamily="34" charset="-122"/>
                <a:ea typeface="微软雅黑" panose="020B0503020204020204" pitchFamily="34" charset="-122"/>
              </a:rPr>
              <a:t>ChatGPT-4</a:t>
            </a:r>
            <a:r>
              <a:rPr lang="zh-CN" altLang="en-US" sz="1400" dirty="0">
                <a:latin typeface="微软雅黑" panose="020B0503020204020204" pitchFamily="34" charset="-122"/>
                <a:ea typeface="微软雅黑" panose="020B0503020204020204" pitchFamily="34" charset="-122"/>
              </a:rPr>
              <a:t>表现良好</a:t>
            </a:r>
            <a:endParaRPr lang="en-US" altLang="zh-CN" sz="14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仍然在</a:t>
            </a:r>
            <a:r>
              <a:rPr lang="en-US" altLang="zh-CN" sz="1400" dirty="0">
                <a:latin typeface="微软雅黑" panose="020B0503020204020204" pitchFamily="34" charset="-122"/>
                <a:ea typeface="微软雅黑" panose="020B0503020204020204" pitchFamily="34" charset="-122"/>
              </a:rPr>
              <a:t>testbench</a:t>
            </a:r>
            <a:r>
              <a:rPr lang="zh-CN" altLang="en-US" sz="1400" dirty="0">
                <a:latin typeface="微软雅黑" panose="020B0503020204020204" pitchFamily="34" charset="-122"/>
                <a:ea typeface="微软雅黑" panose="020B0503020204020204" pitchFamily="34" charset="-122"/>
              </a:rPr>
              <a:t>和验证代码的生成方面受限</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有效性：</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对话式</a:t>
            </a:r>
            <a:r>
              <a:rPr lang="en-US" altLang="zh-CN" sz="1400" dirty="0">
                <a:latin typeface="微软雅黑" panose="020B0503020204020204" pitchFamily="34" charset="-122"/>
                <a:ea typeface="微软雅黑" panose="020B0503020204020204" pitchFamily="34" charset="-122"/>
              </a:rPr>
              <a:t>LLM</a:t>
            </a:r>
            <a:r>
              <a:rPr lang="zh-CN" altLang="en-US" sz="1400" dirty="0">
                <a:latin typeface="微软雅黑" panose="020B0503020204020204" pitchFamily="34" charset="-122"/>
                <a:ea typeface="微软雅黑" panose="020B0503020204020204" pitchFamily="34" charset="-122"/>
              </a:rPr>
              <a:t>的输出无法每次复现相同的结果。</a:t>
            </a:r>
            <a:endParaRPr lang="en-US" altLang="zh-CN" sz="14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en-US" altLang="zh-CN" sz="1400" dirty="0" err="1">
                <a:latin typeface="微软雅黑" panose="020B0503020204020204" pitchFamily="34" charset="-122"/>
                <a:ea typeface="微软雅黑" panose="020B0503020204020204" pitchFamily="34" charset="-122"/>
              </a:rPr>
              <a:t>ChatGPT</a:t>
            </a:r>
            <a:r>
              <a:rPr lang="zh-CN" altLang="en-US" sz="1400" dirty="0">
                <a:latin typeface="微软雅黑" panose="020B0503020204020204" pitchFamily="34" charset="-122"/>
                <a:ea typeface="微软雅黑" panose="020B0503020204020204" pitchFamily="34" charset="-122"/>
              </a:rPr>
              <a:t>的闭源阻碍了近一步分析。</a:t>
            </a:r>
            <a:endParaRPr lang="en-US" altLang="zh-CN" sz="14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实验规模受限，无法给出统计学结论</a:t>
            </a:r>
          </a:p>
          <a:p>
            <a:pPr marL="742950" lvl="1" indent="-285750">
              <a:lnSpc>
                <a:spcPct val="150000"/>
              </a:lnSpc>
              <a:buFont typeface="Arial" panose="020B0604020202020204" pitchFamily="34" charset="0"/>
              <a:buChar char="•"/>
            </a:pPr>
            <a:endParaRPr lang="zh-CN" altLang="en-US" sz="1400" dirty="0"/>
          </a:p>
        </p:txBody>
      </p:sp>
    </p:spTree>
    <p:extLst>
      <p:ext uri="{BB962C8B-B14F-4D97-AF65-F5344CB8AC3E}">
        <p14:creationId xmlns:p14="http://schemas.microsoft.com/office/powerpoint/2010/main" val="1499045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 空心 3">
            <a:extLst>
              <a:ext uri="{FF2B5EF4-FFF2-40B4-BE49-F238E27FC236}">
                <a16:creationId xmlns:a16="http://schemas.microsoft.com/office/drawing/2014/main" id="{98C1BD10-1F84-0290-4EBA-480A99432B90}"/>
              </a:ext>
            </a:extLst>
          </p:cNvPr>
          <p:cNvSpPr/>
          <p:nvPr/>
        </p:nvSpPr>
        <p:spPr>
          <a:xfrm>
            <a:off x="-528320" y="-603885"/>
            <a:ext cx="1363345" cy="1363345"/>
          </a:xfrm>
          <a:prstGeom prst="donut">
            <a:avLst>
              <a:gd name="adj" fmla="val 23463"/>
            </a:avLst>
          </a:prstGeom>
          <a:gradFill>
            <a:gsLst>
              <a:gs pos="0">
                <a:srgbClr val="A7F3F2"/>
              </a:gs>
              <a:gs pos="78000">
                <a:srgbClr val="196AE5"/>
              </a:gs>
            </a:gsLst>
            <a:lin ang="9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6" name="直接连接符 5">
            <a:extLst>
              <a:ext uri="{FF2B5EF4-FFF2-40B4-BE49-F238E27FC236}">
                <a16:creationId xmlns:a16="http://schemas.microsoft.com/office/drawing/2014/main" id="{4E8AC203-1A27-76AF-8FBE-18CC3112B9E7}"/>
              </a:ext>
            </a:extLst>
          </p:cNvPr>
          <p:cNvCxnSpPr/>
          <p:nvPr/>
        </p:nvCxnSpPr>
        <p:spPr>
          <a:xfrm flipH="1">
            <a:off x="927575" y="620971"/>
            <a:ext cx="1093597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5CD78BA-D278-D1FE-2531-772B04032929}"/>
              </a:ext>
            </a:extLst>
          </p:cNvPr>
          <p:cNvSpPr txBox="1"/>
          <p:nvPr/>
        </p:nvSpPr>
        <p:spPr>
          <a:xfrm>
            <a:off x="927575" y="77787"/>
            <a:ext cx="3142083" cy="499624"/>
          </a:xfrm>
          <a:prstGeom prst="rect">
            <a:avLst/>
          </a:prstGeom>
          <a:noFill/>
        </p:spPr>
        <p:txBody>
          <a:bodyPr wrap="square" rtlCol="0">
            <a:spAutoFit/>
          </a:bodyPr>
          <a:lstStyle/>
          <a:p>
            <a:pPr>
              <a:lnSpc>
                <a:spcPct val="150000"/>
              </a:lnSpc>
            </a:pP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从</a:t>
            </a: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HDL</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设计迈向物理实现</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形 7">
            <a:extLst>
              <a:ext uri="{FF2B5EF4-FFF2-40B4-BE49-F238E27FC236}">
                <a16:creationId xmlns:a16="http://schemas.microsoft.com/office/drawing/2014/main" id="{7F50E88F-6F15-EBA4-E696-F4A0DE25C1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8082" y="146541"/>
            <a:ext cx="2592288" cy="443292"/>
          </a:xfrm>
          <a:prstGeom prst="rect">
            <a:avLst/>
          </a:prstGeom>
        </p:spPr>
      </p:pic>
      <p:sp>
        <p:nvSpPr>
          <p:cNvPr id="2" name="文本框 1">
            <a:extLst>
              <a:ext uri="{FF2B5EF4-FFF2-40B4-BE49-F238E27FC236}">
                <a16:creationId xmlns:a16="http://schemas.microsoft.com/office/drawing/2014/main" id="{C32173F2-9BCB-C6EE-9D55-3D058062F709}"/>
              </a:ext>
            </a:extLst>
          </p:cNvPr>
          <p:cNvSpPr txBox="1"/>
          <p:nvPr/>
        </p:nvSpPr>
        <p:spPr>
          <a:xfrm>
            <a:off x="802492" y="955349"/>
            <a:ext cx="11186136" cy="3413563"/>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zh-CN" altLang="en-US" sz="20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不足之处</a:t>
            </a:r>
            <a:endParaRPr lang="en-US" altLang="zh-CN" sz="20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Prompt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过于简单，仅给出了用于设计和验证时的</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Prompt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模板，但未给出设计依据，且在</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ChatGPT3.5</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及</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中，其</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Prompt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都不具有不可替代性，其他形式的非结构化、结构化语言都可取得类似的输出结果</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Co-Design</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环节未给出工程师具体在环节中应遵循怎样的</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Prompt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结构</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用于测试的任务过于简单，设计“</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UnderGraduate</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Level</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”的移位寄存器与实际工业生产中的</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IC</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设计需求仍然有很强的</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gap</a:t>
            </a:r>
          </a:p>
          <a:p>
            <a:pPr marL="285750" indent="-285750">
              <a:lnSpc>
                <a:spcPct val="150000"/>
              </a:lnSpc>
              <a:buFont typeface="Arial" panose="020B0604020202020204" pitchFamily="34" charset="0"/>
              <a:buChar char="•"/>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LLM</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尚无法仅通过工具的反馈完成硬件设计，无法仅通过最初的人工交互来创建完整的设计和测试平台。</a:t>
            </a:r>
          </a:p>
          <a:p>
            <a:pPr marL="285750" indent="-285750">
              <a:lnSpc>
                <a:spcPct val="150000"/>
              </a:lnSpc>
              <a:buFont typeface="Arial" panose="020B0604020202020204" pitchFamily="34" charset="0"/>
              <a:buChar char="•"/>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287CE6CD-D3FB-F359-8D27-6D9CB0735242}"/>
              </a:ext>
            </a:extLst>
          </p:cNvPr>
          <p:cNvSpPr txBox="1"/>
          <p:nvPr/>
        </p:nvSpPr>
        <p:spPr>
          <a:xfrm>
            <a:off x="802492" y="3908625"/>
            <a:ext cx="11186136" cy="2167068"/>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zh-CN" altLang="en-US" sz="20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机遇</a:t>
            </a:r>
            <a:endParaRPr lang="en-US" altLang="zh-CN" sz="20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ChatGPT-4 </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在协同设计中表现亮眼，可作人类工程师的“力量倍增器”。</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未来潜在的工作是开发特定于硬件设计的对话式</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LLM</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以改进结果。</a:t>
            </a:r>
          </a:p>
          <a:p>
            <a:pPr marL="285750" indent="-285750">
              <a:lnSpc>
                <a:spcPct val="150000"/>
              </a:lnSpc>
              <a:buFont typeface="Wingdings" panose="05000000000000000000" pitchFamily="2" charset="2"/>
              <a:buChar char="u"/>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789883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0"/>
          </p:nvPr>
        </p:nvPicPr>
        <p:blipFill>
          <a:blip r:embed="rId4" cstate="email">
            <a:extLst>
              <a:ext uri="{BEBA8EAE-BF5A-486C-A8C5-ECC9F3942E4B}">
                <a14:imgProps xmlns:a14="http://schemas.microsoft.com/office/drawing/2010/main">
                  <a14:imgLayer r:embed="rId5">
                    <a14:imgEffect>
                      <a14:artisticLineDrawing/>
                    </a14:imgEffect>
                  </a14:imgLayer>
                </a14:imgProps>
              </a:ext>
              <a:ext uri="{28A0092B-C50C-407E-A947-70E740481C1C}">
                <a14:useLocalDpi xmlns:a14="http://schemas.microsoft.com/office/drawing/2010/main" val="0"/>
              </a:ext>
            </a:extLst>
          </a:blip>
          <a:srcRect/>
          <a:stretch>
            <a:fillRect/>
          </a:stretch>
        </p:blipFill>
        <p:spPr/>
      </p:pic>
      <p:sp>
        <p:nvSpPr>
          <p:cNvPr id="111" name="文本框 110"/>
          <p:cNvSpPr txBox="1"/>
          <p:nvPr/>
        </p:nvSpPr>
        <p:spPr>
          <a:xfrm>
            <a:off x="8901826" y="3258392"/>
            <a:ext cx="2613497" cy="568136"/>
          </a:xfrm>
          <a:prstGeom prst="rect">
            <a:avLst/>
          </a:prstGeom>
          <a:noFill/>
        </p:spPr>
        <p:txBody>
          <a:bodyPr wrap="none" rtlCol="0">
            <a:prstTxWarp prst="textPlain">
              <a:avLst/>
            </a:prstTxWarp>
            <a:spAutoFit/>
          </a:bodyPr>
          <a:lstStyle/>
          <a:p>
            <a:r>
              <a:rPr lang="zh-CN" altLang="en-US" sz="16600" b="1" dirty="0">
                <a:solidFill>
                  <a:schemeClr val="bg1"/>
                </a:solidFill>
                <a:effectLst>
                  <a:outerShdw blurRad="38100" dist="38100" dir="2700000" algn="tl">
                    <a:srgbClr val="000000">
                      <a:alpha val="43137"/>
                    </a:srgbClr>
                  </a:outerShdw>
                </a:effectLst>
                <a:latin typeface="+mn-lt"/>
              </a:rPr>
              <a:t>技术分享</a:t>
            </a:r>
          </a:p>
        </p:txBody>
      </p:sp>
      <p:sp>
        <p:nvSpPr>
          <p:cNvPr id="110" name="文本框 109"/>
          <p:cNvSpPr txBox="1"/>
          <p:nvPr userDrawn="1"/>
        </p:nvSpPr>
        <p:spPr>
          <a:xfrm>
            <a:off x="7178355" y="3058100"/>
            <a:ext cx="1606717" cy="768009"/>
          </a:xfrm>
          <a:prstGeom prst="rect">
            <a:avLst/>
          </a:prstGeom>
          <a:noFill/>
        </p:spPr>
        <p:txBody>
          <a:bodyPr wrap="none" rtlCol="0">
            <a:prstTxWarp prst="textPlain">
              <a:avLst/>
            </a:prstTxWarp>
            <a:spAutoFit/>
          </a:bodyPr>
          <a:lstStyle/>
          <a:p>
            <a:r>
              <a:rPr lang="en-US" altLang="zh-CN" sz="9600" dirty="0">
                <a:solidFill>
                  <a:schemeClr val="bg1"/>
                </a:solidFill>
                <a:effectLst>
                  <a:outerShdw blurRad="38100" dist="38100" dir="2700000" algn="tl">
                    <a:srgbClr val="000000">
                      <a:alpha val="43137"/>
                    </a:srgbClr>
                  </a:outerShdw>
                </a:effectLst>
                <a:latin typeface="Impact" panose="020B0806030902050204" pitchFamily="34" charset="0"/>
              </a:rPr>
              <a:t>2023</a:t>
            </a:r>
            <a:endParaRPr lang="zh-CN" altLang="en-US" sz="9600" dirty="0">
              <a:solidFill>
                <a:schemeClr val="bg1"/>
              </a:solidFill>
              <a:effectLst>
                <a:outerShdw blurRad="38100" dist="38100" dir="2700000" algn="tl">
                  <a:srgbClr val="000000">
                    <a:alpha val="43137"/>
                  </a:srgbClr>
                </a:outerShdw>
              </a:effectLst>
              <a:latin typeface="Impact" panose="020B0806030902050204" pitchFamily="34" charset="0"/>
            </a:endParaRPr>
          </a:p>
        </p:txBody>
      </p:sp>
      <p:sp>
        <p:nvSpPr>
          <p:cNvPr id="12" name="文本框 11">
            <a:extLst>
              <a:ext uri="{FF2B5EF4-FFF2-40B4-BE49-F238E27FC236}">
                <a16:creationId xmlns:a16="http://schemas.microsoft.com/office/drawing/2014/main" id="{AD996606-A317-3764-F784-CD0885E35126}"/>
              </a:ext>
            </a:extLst>
          </p:cNvPr>
          <p:cNvSpPr txBox="1"/>
          <p:nvPr/>
        </p:nvSpPr>
        <p:spPr>
          <a:xfrm>
            <a:off x="1631504" y="4577993"/>
            <a:ext cx="8928991" cy="707886"/>
          </a:xfrm>
          <a:prstGeom prst="rect">
            <a:avLst/>
          </a:prstGeom>
          <a:noFill/>
        </p:spPr>
        <p:txBody>
          <a:bodyPr wrap="square" rtlCol="0">
            <a:spAutoFit/>
          </a:bodyPr>
          <a:lstStyle/>
          <a:p>
            <a:pPr algn="ctr"/>
            <a:r>
              <a:rPr lang="zh-CN" altLang="en-US" sz="4000" b="1" dirty="0">
                <a:solidFill>
                  <a:schemeClr val="tx1"/>
                </a:solidFill>
                <a:effectLst>
                  <a:outerShdw blurRad="88900" dist="38100" dir="2700000" algn="tl" rotWithShape="0">
                    <a:prstClr val="black">
                      <a:alpha val="25000"/>
                    </a:prstClr>
                  </a:outerShdw>
                </a:effectLst>
                <a:latin typeface="微软雅黑" panose="020B0503020204020204" charset="-122"/>
                <a:ea typeface="微软雅黑" panose="020B0503020204020204" charset="-122"/>
                <a:cs typeface="微软雅黑" panose="020B0503020204020204" charset="-122"/>
                <a:sym typeface="+mn-ea"/>
              </a:rPr>
              <a:t>感谢聆听</a:t>
            </a:r>
            <a:endParaRPr lang="en-US" altLang="en-US" sz="4000" b="1" dirty="0">
              <a:solidFill>
                <a:schemeClr val="tx1"/>
              </a:solidFill>
              <a:effectLst>
                <a:outerShdw blurRad="88900" dist="38100" dir="2700000" algn="tl" rotWithShape="0">
                  <a:prstClr val="black">
                    <a:alpha val="25000"/>
                  </a:prstClr>
                </a:outerShdw>
              </a:effectLst>
              <a:latin typeface="微软雅黑" panose="020B0503020204020204" charset="-122"/>
              <a:ea typeface="微软雅黑" panose="020B0503020204020204" charset="-122"/>
              <a:cs typeface="微软雅黑" panose="020B0503020204020204" charset="-122"/>
              <a:sym typeface="+mn-ea"/>
            </a:endParaRPr>
          </a:p>
        </p:txBody>
      </p:sp>
    </p:spTree>
    <p:custDataLst>
      <p:tags r:id="rId1"/>
    </p:custDataLst>
    <p:extLst>
      <p:ext uri="{BB962C8B-B14F-4D97-AF65-F5344CB8AC3E}">
        <p14:creationId xmlns:p14="http://schemas.microsoft.com/office/powerpoint/2010/main" val="3257827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 空心 3">
            <a:extLst>
              <a:ext uri="{FF2B5EF4-FFF2-40B4-BE49-F238E27FC236}">
                <a16:creationId xmlns:a16="http://schemas.microsoft.com/office/drawing/2014/main" id="{98C1BD10-1F84-0290-4EBA-480A99432B90}"/>
              </a:ext>
            </a:extLst>
          </p:cNvPr>
          <p:cNvSpPr/>
          <p:nvPr/>
        </p:nvSpPr>
        <p:spPr>
          <a:xfrm>
            <a:off x="-528320" y="-603885"/>
            <a:ext cx="1363345" cy="1363345"/>
          </a:xfrm>
          <a:prstGeom prst="donut">
            <a:avLst>
              <a:gd name="adj" fmla="val 23463"/>
            </a:avLst>
          </a:prstGeom>
          <a:gradFill>
            <a:gsLst>
              <a:gs pos="0">
                <a:srgbClr val="A7F3F2"/>
              </a:gs>
              <a:gs pos="78000">
                <a:srgbClr val="196AE5"/>
              </a:gs>
            </a:gsLst>
            <a:lin ang="9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6" name="直接连接符 5">
            <a:extLst>
              <a:ext uri="{FF2B5EF4-FFF2-40B4-BE49-F238E27FC236}">
                <a16:creationId xmlns:a16="http://schemas.microsoft.com/office/drawing/2014/main" id="{4E8AC203-1A27-76AF-8FBE-18CC3112B9E7}"/>
              </a:ext>
            </a:extLst>
          </p:cNvPr>
          <p:cNvCxnSpPr/>
          <p:nvPr/>
        </p:nvCxnSpPr>
        <p:spPr>
          <a:xfrm flipH="1">
            <a:off x="927575" y="620971"/>
            <a:ext cx="1093597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5CD78BA-D278-D1FE-2531-772B04032929}"/>
              </a:ext>
            </a:extLst>
          </p:cNvPr>
          <p:cNvSpPr txBox="1"/>
          <p:nvPr/>
        </p:nvSpPr>
        <p:spPr>
          <a:xfrm>
            <a:off x="927575" y="77787"/>
            <a:ext cx="3142083" cy="499624"/>
          </a:xfrm>
          <a:prstGeom prst="rect">
            <a:avLst/>
          </a:prstGeom>
          <a:noFill/>
        </p:spPr>
        <p:txBody>
          <a:bodyPr wrap="square" rtlCol="0">
            <a:spAutoFit/>
          </a:bodyPr>
          <a:lstStyle/>
          <a:p>
            <a:pPr>
              <a:lnSpc>
                <a:spcPct val="150000"/>
              </a:lnSpc>
            </a:pP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论文框架</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形 7">
            <a:extLst>
              <a:ext uri="{FF2B5EF4-FFF2-40B4-BE49-F238E27FC236}">
                <a16:creationId xmlns:a16="http://schemas.microsoft.com/office/drawing/2014/main" id="{7F50E88F-6F15-EBA4-E696-F4A0DE25C1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8082" y="146541"/>
            <a:ext cx="2592288" cy="443292"/>
          </a:xfrm>
          <a:prstGeom prst="rect">
            <a:avLst/>
          </a:prstGeom>
        </p:spPr>
      </p:pic>
      <p:sp>
        <p:nvSpPr>
          <p:cNvPr id="2" name="文本框 1">
            <a:extLst>
              <a:ext uri="{FF2B5EF4-FFF2-40B4-BE49-F238E27FC236}">
                <a16:creationId xmlns:a16="http://schemas.microsoft.com/office/drawing/2014/main" id="{C32173F2-9BCB-C6EE-9D55-3D058062F709}"/>
              </a:ext>
            </a:extLst>
          </p:cNvPr>
          <p:cNvSpPr txBox="1"/>
          <p:nvPr/>
        </p:nvSpPr>
        <p:spPr>
          <a:xfrm>
            <a:off x="802492" y="1052777"/>
            <a:ext cx="11186136" cy="5224892"/>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Content</a:t>
            </a:r>
          </a:p>
          <a:p>
            <a:pPr marL="742950" lvl="1" indent="-285750">
              <a:lnSpc>
                <a:spcPct val="150000"/>
              </a:lnSpc>
              <a:buFont typeface="Arial" panose="020B0604020202020204" pitchFamily="34" charset="0"/>
              <a:buChar char="•"/>
            </a:pPr>
            <a:r>
              <a:rPr lang="en-US" altLang="zh-CN" sz="14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a:t>
            </a:r>
          </a:p>
          <a:p>
            <a:pPr marL="1200150" lvl="2" indent="-285750">
              <a:lnSpc>
                <a:spcPct val="150000"/>
              </a:lnSpc>
              <a:buFont typeface="Arial" panose="020B0604020202020204" pitchFamily="34" charset="0"/>
              <a:buChar char="•"/>
            </a:pPr>
            <a:r>
              <a:rPr lang="en-US" altLang="zh-CN" sz="800" b="0" i="0" dirty="0">
                <a:effectLst/>
                <a:latin typeface="微软雅黑" panose="020B0503020204020204" pitchFamily="34" charset="-122"/>
                <a:ea typeface="微软雅黑" panose="020B0503020204020204" pitchFamily="34" charset="-122"/>
              </a:rPr>
              <a:t>Trends in hardware design</a:t>
            </a:r>
          </a:p>
          <a:p>
            <a:pPr marL="1200150" lvl="2" indent="-285750">
              <a:lnSpc>
                <a:spcPct val="150000"/>
              </a:lnSpc>
              <a:buFont typeface="Arial" panose="020B0604020202020204" pitchFamily="34" charset="0"/>
              <a:buChar char="•"/>
            </a:pPr>
            <a:r>
              <a:rPr lang="en-US" altLang="zh-CN" sz="800" b="0" i="0" dirty="0">
                <a:effectLst/>
                <a:latin typeface="微软雅黑" panose="020B0503020204020204" pitchFamily="34" charset="-122"/>
                <a:ea typeface="微软雅黑" panose="020B0503020204020204" pitchFamily="34" charset="-122"/>
              </a:rPr>
              <a:t>Automating Hardware Description Languages (HDLs)</a:t>
            </a:r>
            <a:endParaRPr lang="en-US" altLang="zh-CN" sz="800" dirty="0">
              <a:latin typeface="微软雅黑" panose="020B0503020204020204" pitchFamily="34" charset="-122"/>
              <a:ea typeface="微软雅黑" panose="020B0503020204020204" pitchFamily="34" charset="-122"/>
            </a:endParaRPr>
          </a:p>
          <a:p>
            <a:pPr marL="1200150" lvl="2" indent="-285750">
              <a:lnSpc>
                <a:spcPct val="150000"/>
              </a:lnSpc>
              <a:buFont typeface="Arial" panose="020B0604020202020204" pitchFamily="34" charset="0"/>
              <a:buChar char="•"/>
            </a:pPr>
            <a:r>
              <a:rPr lang="en-US" altLang="zh-CN" sz="800" b="0" i="0" dirty="0">
                <a:effectLst/>
                <a:latin typeface="微软雅黑" panose="020B0503020204020204" pitchFamily="34" charset="-122"/>
                <a:ea typeface="微软雅黑" panose="020B0503020204020204" pitchFamily="34" charset="-122"/>
              </a:rPr>
              <a:t>Contributions</a:t>
            </a:r>
            <a:endParaRPr lang="en-US" altLang="zh-CN" sz="8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en-US" altLang="zh-CN" sz="14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BACKGROUND AND RELATED WORK</a:t>
            </a:r>
          </a:p>
          <a:p>
            <a:pPr marL="1200150" lvl="2" indent="-285750">
              <a:lnSpc>
                <a:spcPct val="150000"/>
              </a:lnSpc>
              <a:buFont typeface="Arial" panose="020B0604020202020204" pitchFamily="34" charset="0"/>
              <a:buChar char="•"/>
            </a:pPr>
            <a:r>
              <a:rPr lang="en-US" altLang="zh-CN" sz="800" dirty="0">
                <a:latin typeface="微软雅黑" panose="020B0503020204020204" pitchFamily="34" charset="-122"/>
                <a:ea typeface="微软雅黑" panose="020B0503020204020204" pitchFamily="34" charset="-122"/>
              </a:rPr>
              <a:t>Large Language Models (LLMs) </a:t>
            </a:r>
          </a:p>
          <a:p>
            <a:pPr marL="1200150" lvl="2" indent="-285750">
              <a:lnSpc>
                <a:spcPct val="150000"/>
              </a:lnSpc>
              <a:buFont typeface="Arial" panose="020B0604020202020204" pitchFamily="34" charset="0"/>
              <a:buChar char="•"/>
            </a:pPr>
            <a:r>
              <a:rPr lang="en-US" altLang="zh-CN" sz="800" b="0" i="0" dirty="0">
                <a:effectLst/>
                <a:latin typeface="微软雅黑" panose="020B0503020204020204" pitchFamily="34" charset="-122"/>
                <a:ea typeface="微软雅黑" panose="020B0503020204020204" pitchFamily="34" charset="-122"/>
              </a:rPr>
              <a:t>Large Language Models for hardware design </a:t>
            </a:r>
          </a:p>
          <a:p>
            <a:pPr marL="1200150" lvl="2" indent="-285750">
              <a:lnSpc>
                <a:spcPct val="150000"/>
              </a:lnSpc>
              <a:buFont typeface="Arial" panose="020B0604020202020204" pitchFamily="34" charset="0"/>
              <a:buChar char="•"/>
            </a:pPr>
            <a:r>
              <a:rPr lang="en-US" altLang="zh-CN" sz="800" b="0" i="0" dirty="0">
                <a:effectLst/>
                <a:latin typeface="微软雅黑" panose="020B0503020204020204" pitchFamily="34" charset="-122"/>
                <a:ea typeface="微软雅黑" panose="020B0503020204020204" pitchFamily="34" charset="-122"/>
              </a:rPr>
              <a:t>Instruction-tuned ‘conversational’ models </a:t>
            </a:r>
            <a:endParaRPr lang="en-US" altLang="zh-CN" sz="8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en-US" altLang="zh-CN" sz="14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EXPLORING ‘SCRIPT’ED BENCHMARKS</a:t>
            </a:r>
          </a:p>
          <a:p>
            <a:pPr marL="1200150" lvl="2" indent="-285750">
              <a:lnSpc>
                <a:spcPct val="150000"/>
              </a:lnSpc>
              <a:buFont typeface="Arial" panose="020B0604020202020204" pitchFamily="34" charset="0"/>
              <a:buChar char="•"/>
            </a:pPr>
            <a:r>
              <a:rPr lang="en-US" altLang="zh-CN" sz="800" b="0" i="0" dirty="0">
                <a:effectLst/>
                <a:latin typeface="微软雅黑" panose="020B0503020204020204" pitchFamily="34" charset="-122"/>
                <a:ea typeface="微软雅黑" panose="020B0503020204020204" pitchFamily="34" charset="-122"/>
              </a:rPr>
              <a:t>Methodology </a:t>
            </a:r>
          </a:p>
          <a:p>
            <a:pPr marL="1200150" lvl="2" indent="-285750">
              <a:lnSpc>
                <a:spcPct val="150000"/>
              </a:lnSpc>
              <a:buFont typeface="Arial" panose="020B0604020202020204" pitchFamily="34" charset="0"/>
              <a:buChar char="•"/>
            </a:pPr>
            <a:r>
              <a:rPr lang="en-US" altLang="zh-CN" sz="800" b="0" i="0" dirty="0">
                <a:effectLst/>
                <a:latin typeface="微软雅黑" panose="020B0503020204020204" pitchFamily="34" charset="-122"/>
                <a:ea typeface="微软雅黑" panose="020B0503020204020204" pitchFamily="34" charset="-122"/>
              </a:rPr>
              <a:t>Real-world design constraints </a:t>
            </a:r>
            <a:endParaRPr lang="en-US" altLang="zh-CN" sz="800" dirty="0">
              <a:latin typeface="微软雅黑" panose="020B0503020204020204" pitchFamily="34" charset="-122"/>
              <a:ea typeface="微软雅黑" panose="020B0503020204020204" pitchFamily="34" charset="-122"/>
            </a:endParaRPr>
          </a:p>
          <a:p>
            <a:pPr marL="1200150" lvl="2" indent="-285750">
              <a:lnSpc>
                <a:spcPct val="150000"/>
              </a:lnSpc>
              <a:buFont typeface="Arial" panose="020B0604020202020204" pitchFamily="34" charset="0"/>
              <a:buChar char="•"/>
            </a:pPr>
            <a:r>
              <a:rPr lang="en-US" altLang="zh-CN" sz="800" b="0" i="0" dirty="0">
                <a:effectLst/>
                <a:latin typeface="微软雅黑" panose="020B0503020204020204" pitchFamily="34" charset="-122"/>
                <a:ea typeface="微软雅黑" panose="020B0503020204020204" pitchFamily="34" charset="-122"/>
              </a:rPr>
              <a:t>Challenge benchmarks </a:t>
            </a:r>
          </a:p>
          <a:p>
            <a:pPr marL="1200150" lvl="2" indent="-285750">
              <a:lnSpc>
                <a:spcPct val="150000"/>
              </a:lnSpc>
              <a:buFont typeface="Arial" panose="020B0604020202020204" pitchFamily="34" charset="0"/>
              <a:buChar char="•"/>
            </a:pPr>
            <a:r>
              <a:rPr lang="en-US" altLang="zh-CN" sz="800" dirty="0">
                <a:latin typeface="微软雅黑" panose="020B0503020204020204" pitchFamily="34" charset="-122"/>
                <a:ea typeface="微软雅黑" panose="020B0503020204020204" pitchFamily="34" charset="-122"/>
              </a:rPr>
              <a:t>………</a:t>
            </a:r>
            <a:endParaRPr lang="en-US" altLang="zh-CN" sz="800" b="0" i="0" dirty="0">
              <a:effectLst/>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en-US" altLang="zh-CN" sz="14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CO-DESIGN SPACE EXPLORATION: FREE CHAT</a:t>
            </a:r>
          </a:p>
          <a:p>
            <a:pPr marL="1200150" lvl="2" indent="-285750">
              <a:lnSpc>
                <a:spcPct val="150000"/>
              </a:lnSpc>
              <a:buFont typeface="Arial" panose="020B0604020202020204" pitchFamily="34" charset="0"/>
              <a:buChar char="•"/>
            </a:pPr>
            <a:r>
              <a:rPr lang="en-US" altLang="zh-CN" sz="800" dirty="0">
                <a:latin typeface="微软雅黑" panose="020B0503020204020204" pitchFamily="34" charset="-122"/>
                <a:ea typeface="微软雅黑" panose="020B0503020204020204" pitchFamily="34" charset="-122"/>
              </a:rPr>
              <a:t>Design Task: An 8-bit accumulator-based microprocessor </a:t>
            </a:r>
          </a:p>
          <a:p>
            <a:pPr marL="1200150" lvl="2" indent="-285750">
              <a:lnSpc>
                <a:spcPct val="150000"/>
              </a:lnSpc>
              <a:buFont typeface="Arial" panose="020B0604020202020204" pitchFamily="34" charset="0"/>
              <a:buChar char="•"/>
            </a:pPr>
            <a:r>
              <a:rPr lang="en-US" altLang="zh-CN" sz="800" b="0" i="0" dirty="0">
                <a:effectLst/>
                <a:latin typeface="微软雅黑" panose="020B0503020204020204" pitchFamily="34" charset="-122"/>
                <a:ea typeface="微软雅黑" panose="020B0503020204020204" pitchFamily="34" charset="-122"/>
              </a:rPr>
              <a:t>Method: Conversation flow </a:t>
            </a:r>
          </a:p>
          <a:p>
            <a:pPr marL="1200150" lvl="2" indent="-285750">
              <a:lnSpc>
                <a:spcPct val="150000"/>
              </a:lnSpc>
              <a:buFont typeface="Arial" panose="020B0604020202020204" pitchFamily="34" charset="0"/>
              <a:buChar char="•"/>
            </a:pPr>
            <a:r>
              <a:rPr lang="en-US" altLang="zh-CN" sz="800" b="0" i="0" dirty="0">
                <a:effectLst/>
                <a:latin typeface="微软雅黑" panose="020B0503020204020204" pitchFamily="34" charset="-122"/>
                <a:ea typeface="微软雅黑" panose="020B0503020204020204" pitchFamily="34" charset="-122"/>
              </a:rPr>
              <a:t>Results: ISA </a:t>
            </a:r>
          </a:p>
          <a:p>
            <a:pPr marL="1200150" lvl="2" indent="-285750">
              <a:lnSpc>
                <a:spcPct val="150000"/>
              </a:lnSpc>
              <a:buFont typeface="Arial" panose="020B0604020202020204" pitchFamily="34" charset="0"/>
              <a:buChar char="•"/>
            </a:pPr>
            <a:r>
              <a:rPr lang="en-US" altLang="zh-CN" sz="800" b="0" i="0" dirty="0">
                <a:effectLst/>
                <a:latin typeface="微软雅黑" panose="020B0503020204020204" pitchFamily="34" charset="-122"/>
                <a:ea typeface="微软雅黑" panose="020B0503020204020204" pitchFamily="34" charset="-122"/>
              </a:rPr>
              <a:t>Results: Processor implementation </a:t>
            </a:r>
            <a:endParaRPr lang="en-US" altLang="zh-CN" sz="800" dirty="0">
              <a:latin typeface="微软雅黑" panose="020B0503020204020204" pitchFamily="34" charset="-122"/>
              <a:ea typeface="微软雅黑" panose="020B0503020204020204" pitchFamily="34" charset="-122"/>
            </a:endParaRPr>
          </a:p>
          <a:p>
            <a:pPr marL="1200150" lvl="2" indent="-285750">
              <a:lnSpc>
                <a:spcPct val="150000"/>
              </a:lnSpc>
              <a:buFont typeface="Arial" panose="020B0604020202020204" pitchFamily="34" charset="0"/>
              <a:buChar char="•"/>
            </a:pPr>
            <a:r>
              <a:rPr lang="en-US" altLang="zh-CN" sz="800" b="0" i="0" dirty="0">
                <a:effectLst/>
                <a:latin typeface="微软雅黑" panose="020B0503020204020204" pitchFamily="34" charset="-122"/>
                <a:ea typeface="微软雅黑" panose="020B0503020204020204" pitchFamily="34" charset="-122"/>
              </a:rPr>
              <a:t>Observations </a:t>
            </a:r>
            <a:endParaRPr lang="en-US" altLang="zh-CN" sz="8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en-US" altLang="zh-CN" sz="14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EVALUATION</a:t>
            </a:r>
          </a:p>
          <a:p>
            <a:pPr marL="742950" lvl="1" indent="-285750">
              <a:lnSpc>
                <a:spcPct val="150000"/>
              </a:lnSpc>
              <a:buFont typeface="Arial" panose="020B0604020202020204" pitchFamily="34" charset="0"/>
              <a:buChar char="•"/>
            </a:pPr>
            <a:r>
              <a:rPr lang="en-US" altLang="zh-CN" sz="14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CONCLUSIONS</a:t>
            </a:r>
          </a:p>
        </p:txBody>
      </p:sp>
    </p:spTree>
    <p:extLst>
      <p:ext uri="{BB962C8B-B14F-4D97-AF65-F5344CB8AC3E}">
        <p14:creationId xmlns:p14="http://schemas.microsoft.com/office/powerpoint/2010/main" val="3643344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 空心 3">
            <a:extLst>
              <a:ext uri="{FF2B5EF4-FFF2-40B4-BE49-F238E27FC236}">
                <a16:creationId xmlns:a16="http://schemas.microsoft.com/office/drawing/2014/main" id="{98C1BD10-1F84-0290-4EBA-480A99432B90}"/>
              </a:ext>
            </a:extLst>
          </p:cNvPr>
          <p:cNvSpPr/>
          <p:nvPr/>
        </p:nvSpPr>
        <p:spPr>
          <a:xfrm>
            <a:off x="-528320" y="-603885"/>
            <a:ext cx="1363345" cy="1363345"/>
          </a:xfrm>
          <a:prstGeom prst="donut">
            <a:avLst>
              <a:gd name="adj" fmla="val 23463"/>
            </a:avLst>
          </a:prstGeom>
          <a:gradFill>
            <a:gsLst>
              <a:gs pos="0">
                <a:srgbClr val="A7F3F2"/>
              </a:gs>
              <a:gs pos="78000">
                <a:srgbClr val="196AE5"/>
              </a:gs>
            </a:gsLst>
            <a:lin ang="9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6" name="直接连接符 5">
            <a:extLst>
              <a:ext uri="{FF2B5EF4-FFF2-40B4-BE49-F238E27FC236}">
                <a16:creationId xmlns:a16="http://schemas.microsoft.com/office/drawing/2014/main" id="{4E8AC203-1A27-76AF-8FBE-18CC3112B9E7}"/>
              </a:ext>
            </a:extLst>
          </p:cNvPr>
          <p:cNvCxnSpPr/>
          <p:nvPr/>
        </p:nvCxnSpPr>
        <p:spPr>
          <a:xfrm flipH="1">
            <a:off x="927575" y="620971"/>
            <a:ext cx="1093597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5CD78BA-D278-D1FE-2531-772B04032929}"/>
              </a:ext>
            </a:extLst>
          </p:cNvPr>
          <p:cNvSpPr txBox="1"/>
          <p:nvPr/>
        </p:nvSpPr>
        <p:spPr>
          <a:xfrm>
            <a:off x="927575" y="77787"/>
            <a:ext cx="3142083" cy="499624"/>
          </a:xfrm>
          <a:prstGeom prst="rect">
            <a:avLst/>
          </a:prstGeom>
          <a:noFill/>
        </p:spPr>
        <p:txBody>
          <a:bodyPr wrap="square" rtlCol="0">
            <a:spAutoFit/>
          </a:bodyPr>
          <a:lstStyle/>
          <a:p>
            <a:pPr>
              <a:lnSpc>
                <a:spcPct val="150000"/>
              </a:lnSpc>
            </a:pP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论文框架</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形 7">
            <a:extLst>
              <a:ext uri="{FF2B5EF4-FFF2-40B4-BE49-F238E27FC236}">
                <a16:creationId xmlns:a16="http://schemas.microsoft.com/office/drawing/2014/main" id="{7F50E88F-6F15-EBA4-E696-F4A0DE25C1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8082" y="146541"/>
            <a:ext cx="2592288" cy="443292"/>
          </a:xfrm>
          <a:prstGeom prst="rect">
            <a:avLst/>
          </a:prstGeom>
        </p:spPr>
      </p:pic>
      <p:sp>
        <p:nvSpPr>
          <p:cNvPr id="2" name="文本框 1">
            <a:extLst>
              <a:ext uri="{FF2B5EF4-FFF2-40B4-BE49-F238E27FC236}">
                <a16:creationId xmlns:a16="http://schemas.microsoft.com/office/drawing/2014/main" id="{C32173F2-9BCB-C6EE-9D55-3D058062F709}"/>
              </a:ext>
            </a:extLst>
          </p:cNvPr>
          <p:cNvSpPr txBox="1"/>
          <p:nvPr/>
        </p:nvSpPr>
        <p:spPr>
          <a:xfrm>
            <a:off x="802492" y="1051869"/>
            <a:ext cx="11186136" cy="3701398"/>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Motivation and Contribution</a:t>
            </a:r>
          </a:p>
          <a:p>
            <a:pPr marL="742950" lvl="1" indent="-285750">
              <a:lnSpc>
                <a:spcPct val="150000"/>
              </a:lnSpc>
              <a:buFont typeface="Arial" panose="020B0604020202020204" pitchFamily="34" charset="0"/>
              <a:buChar char="•"/>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将机器学习技术应用于</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HDL</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生成环节</a:t>
            </a:r>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使用</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大语言模型</a:t>
            </a:r>
            <a:r>
              <a:rPr lang="zh-CN" altLang="en-US"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连接自然语言描述需求和</a:t>
            </a:r>
            <a:r>
              <a:rPr lang="en-US" altLang="zh-CN"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HDL</a:t>
            </a:r>
            <a:r>
              <a:rPr lang="zh-CN" altLang="en-US"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实现</a:t>
            </a:r>
            <a:endParaRPr lang="en-US" altLang="zh-CN" sz="18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该项工作的贡献：</a:t>
            </a:r>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nSpc>
                <a:spcPct val="150000"/>
              </a:lnSpc>
              <a:buFont typeface="Arial" panose="020B0604020202020204" pitchFamily="34" charset="0"/>
              <a:buChar char="•"/>
            </a:pPr>
            <a:r>
              <a:rPr lang="zh-CN" altLang="en-US" sz="1400" kern="100" dirty="0">
                <a:effectLst/>
                <a:latin typeface="微软雅黑" panose="020B0503020204020204" pitchFamily="34" charset="-122"/>
                <a:ea typeface="微软雅黑" panose="020B0503020204020204" pitchFamily="34" charset="-122"/>
                <a:cs typeface="Times New Roman" panose="02020603050405020304" pitchFamily="18" charset="0"/>
              </a:rPr>
              <a:t>首次进行了</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LLM</a:t>
            </a:r>
            <a:r>
              <a:rPr lang="zh-CN" altLang="en-US" sz="1400" kern="100" dirty="0">
                <a:effectLst/>
                <a:latin typeface="微软雅黑" panose="020B0503020204020204" pitchFamily="34" charset="-122"/>
                <a:ea typeface="微软雅黑" panose="020B0503020204020204" pitchFamily="34" charset="-122"/>
                <a:cs typeface="Times New Roman" panose="02020603050405020304" pitchFamily="18" charset="0"/>
              </a:rPr>
              <a:t>应用于硬件设计的调查</a:t>
            </a:r>
            <a:endPar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nSpc>
                <a:spcPct val="150000"/>
              </a:lnSpc>
              <a:buFont typeface="Arial" panose="020B0604020202020204" pitchFamily="34" charset="0"/>
              <a:buChar char="•"/>
            </a:pP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设计了用于评估</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LLM</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硬件设计能力的</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benchmark</a:t>
            </a:r>
          </a:p>
          <a:p>
            <a:pPr marL="1200150" lvl="2" indent="-285750">
              <a:lnSpc>
                <a:spcPct val="150000"/>
              </a:lnSpc>
              <a:buFont typeface="Arial" panose="020B0604020202020204" pitchFamily="34" charset="0"/>
              <a:buChar char="•"/>
            </a:pPr>
            <a:r>
              <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rPr>
              <a:t>利用</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 ChatGPT-4 </a:t>
            </a:r>
            <a:r>
              <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rPr>
              <a:t>对硬件中复杂应用程序的端到端协同设计进行观察性研究。</a:t>
            </a:r>
            <a:endPar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nSpc>
                <a:spcPct val="150000"/>
              </a:lnSpc>
              <a:buFont typeface="Arial" panose="020B0604020202020204" pitchFamily="34" charset="0"/>
              <a:buChar char="•"/>
            </a:pPr>
            <a:r>
              <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rPr>
              <a:t>首次使用</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 AI </a:t>
            </a:r>
            <a:r>
              <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rPr>
              <a:t>编写用于流片的完整</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 HDL</a:t>
            </a:r>
            <a:r>
              <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rPr>
              <a:t>，实现了一个重要的里程碑。</a:t>
            </a:r>
            <a:endPar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nSpc>
                <a:spcPct val="150000"/>
              </a:lnSpc>
              <a:buFont typeface="Arial" panose="020B0604020202020204" pitchFamily="34" charset="0"/>
              <a:buChar char="•"/>
            </a:pPr>
            <a:r>
              <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rPr>
              <a:t>为在硬件相关任务中有效利用</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LLM</a:t>
            </a:r>
            <a:r>
              <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rPr>
              <a:t>提供实用建议。</a:t>
            </a:r>
            <a:endPar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1200150" lvl="2" indent="-285750">
              <a:lnSpc>
                <a:spcPct val="150000"/>
              </a:lnSpc>
              <a:buFont typeface="Arial" panose="020B0604020202020204" pitchFamily="34" charset="0"/>
              <a:buChar char="•"/>
            </a:pPr>
            <a:endPar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29968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 空心 3">
            <a:extLst>
              <a:ext uri="{FF2B5EF4-FFF2-40B4-BE49-F238E27FC236}">
                <a16:creationId xmlns:a16="http://schemas.microsoft.com/office/drawing/2014/main" id="{98C1BD10-1F84-0290-4EBA-480A99432B90}"/>
              </a:ext>
            </a:extLst>
          </p:cNvPr>
          <p:cNvSpPr/>
          <p:nvPr/>
        </p:nvSpPr>
        <p:spPr>
          <a:xfrm>
            <a:off x="-528320" y="-603885"/>
            <a:ext cx="1363345" cy="1363345"/>
          </a:xfrm>
          <a:prstGeom prst="donut">
            <a:avLst>
              <a:gd name="adj" fmla="val 23463"/>
            </a:avLst>
          </a:prstGeom>
          <a:gradFill>
            <a:gsLst>
              <a:gs pos="0">
                <a:srgbClr val="A7F3F2"/>
              </a:gs>
              <a:gs pos="78000">
                <a:srgbClr val="196AE5"/>
              </a:gs>
            </a:gsLst>
            <a:lin ang="9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6" name="直接连接符 5">
            <a:extLst>
              <a:ext uri="{FF2B5EF4-FFF2-40B4-BE49-F238E27FC236}">
                <a16:creationId xmlns:a16="http://schemas.microsoft.com/office/drawing/2014/main" id="{4E8AC203-1A27-76AF-8FBE-18CC3112B9E7}"/>
              </a:ext>
            </a:extLst>
          </p:cNvPr>
          <p:cNvCxnSpPr/>
          <p:nvPr/>
        </p:nvCxnSpPr>
        <p:spPr>
          <a:xfrm flipH="1">
            <a:off x="927575" y="620971"/>
            <a:ext cx="1093597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5CD78BA-D278-D1FE-2531-772B04032929}"/>
              </a:ext>
            </a:extLst>
          </p:cNvPr>
          <p:cNvSpPr txBox="1"/>
          <p:nvPr/>
        </p:nvSpPr>
        <p:spPr>
          <a:xfrm>
            <a:off x="927575" y="77787"/>
            <a:ext cx="3142083" cy="499624"/>
          </a:xfrm>
          <a:prstGeom prst="rect">
            <a:avLst/>
          </a:prstGeom>
          <a:noFill/>
        </p:spPr>
        <p:txBody>
          <a:bodyPr wrap="square" rtlCol="0">
            <a:spAutoFit/>
          </a:bodyPr>
          <a:lstStyle/>
          <a:p>
            <a:pPr>
              <a:lnSpc>
                <a:spcPct val="150000"/>
              </a:lnSpc>
            </a:pP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论文框架</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形 7">
            <a:extLst>
              <a:ext uri="{FF2B5EF4-FFF2-40B4-BE49-F238E27FC236}">
                <a16:creationId xmlns:a16="http://schemas.microsoft.com/office/drawing/2014/main" id="{7F50E88F-6F15-EBA4-E696-F4A0DE25C1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8082" y="146541"/>
            <a:ext cx="2592288" cy="443292"/>
          </a:xfrm>
          <a:prstGeom prst="rect">
            <a:avLst/>
          </a:prstGeom>
        </p:spPr>
      </p:pic>
      <p:sp>
        <p:nvSpPr>
          <p:cNvPr id="2" name="文本框 1">
            <a:extLst>
              <a:ext uri="{FF2B5EF4-FFF2-40B4-BE49-F238E27FC236}">
                <a16:creationId xmlns:a16="http://schemas.microsoft.com/office/drawing/2014/main" id="{C32173F2-9BCB-C6EE-9D55-3D058062F709}"/>
              </a:ext>
            </a:extLst>
          </p:cNvPr>
          <p:cNvSpPr txBox="1"/>
          <p:nvPr/>
        </p:nvSpPr>
        <p:spPr>
          <a:xfrm>
            <a:off x="802492" y="1051869"/>
            <a:ext cx="11186136" cy="2813399"/>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Background and Related Work</a:t>
            </a:r>
          </a:p>
          <a:p>
            <a:pPr marL="742950" lvl="1" indent="-285750">
              <a:lnSpc>
                <a:spcPct val="150000"/>
              </a:lnSpc>
              <a:buFont typeface="Arial" panose="020B0604020202020204" pitchFamily="34" charset="0"/>
              <a:buChar char="•"/>
            </a:pPr>
            <a:r>
              <a:rPr lang="en-US" altLang="zh-CN" b="0" i="0" dirty="0">
                <a:effectLst/>
                <a:latin typeface="微软雅黑" panose="020B0503020204020204" pitchFamily="34" charset="-122"/>
                <a:ea typeface="微软雅黑" panose="020B0503020204020204" pitchFamily="34" charset="-122"/>
                <a:cs typeface="Times New Roman" panose="02020603050405020304" pitchFamily="18" charset="0"/>
              </a:rPr>
              <a:t>Large Language Models (LLMs) </a:t>
            </a:r>
          </a:p>
          <a:p>
            <a:pPr marL="1200150" lvl="2" indent="-285750">
              <a:lnSpc>
                <a:spcPct val="150000"/>
              </a:lnSpc>
              <a:buFont typeface="Arial" panose="020B0604020202020204" pitchFamily="34" charset="0"/>
              <a:buChar char="•"/>
            </a:pPr>
            <a:r>
              <a:rPr lang="en-US" altLang="zh-CN" sz="1400" b="0" i="0" dirty="0">
                <a:effectLst/>
                <a:latin typeface="微软雅黑" panose="020B0503020204020204" pitchFamily="34" charset="-122"/>
                <a:ea typeface="微软雅黑" panose="020B0503020204020204" pitchFamily="34" charset="-122"/>
                <a:cs typeface="Times New Roman" panose="02020603050405020304" pitchFamily="18" charset="0"/>
              </a:rPr>
              <a:t>BERT, GPT Series, Hugging Chat</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Llama</a:t>
            </a:r>
            <a:endParaRPr lang="en-US" altLang="zh-CN" sz="1400" b="0" i="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Large Language Models for hardware design </a:t>
            </a:r>
          </a:p>
          <a:p>
            <a:pPr marL="1200150" lvl="2" indent="-285750">
              <a:lnSpc>
                <a:spcPct val="15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DAVE(GPT-2 Based)</a:t>
            </a: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Instruction-tuned ‘conversational’ models </a:t>
            </a:r>
          </a:p>
          <a:p>
            <a:pPr marL="1200150" lvl="2" indent="-285750">
              <a:lnSpc>
                <a:spcPct val="15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RLHF</a:t>
            </a:r>
          </a:p>
        </p:txBody>
      </p:sp>
    </p:spTree>
    <p:extLst>
      <p:ext uri="{BB962C8B-B14F-4D97-AF65-F5344CB8AC3E}">
        <p14:creationId xmlns:p14="http://schemas.microsoft.com/office/powerpoint/2010/main" val="2600098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CB55B41-3121-53B1-04DA-B2D4AADA1807}"/>
              </a:ext>
            </a:extLst>
          </p:cNvPr>
          <p:cNvSpPr>
            <a:spLocks noGrp="1"/>
          </p:cNvSpPr>
          <p:nvPr>
            <p:ph type="ctrTitle"/>
          </p:nvPr>
        </p:nvSpPr>
        <p:spPr>
          <a:xfrm>
            <a:off x="1165767" y="3085291"/>
            <a:ext cx="9860465" cy="687417"/>
          </a:xfrm>
        </p:spPr>
        <p:txBody>
          <a:bodyPr>
            <a:normAutofit/>
          </a:bodyPr>
          <a:lstStyle/>
          <a:p>
            <a:pPr algn="ct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a:t>
            </a:r>
            <a:r>
              <a:rPr lang="en-US" altLang="zh-CN"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Prompt</a:t>
            </a:r>
            <a:r>
              <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设计方案及验证</a:t>
            </a:r>
            <a:endPar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2" name="图形 11">
            <a:extLst>
              <a:ext uri="{FF2B5EF4-FFF2-40B4-BE49-F238E27FC236}">
                <a16:creationId xmlns:a16="http://schemas.microsoft.com/office/drawing/2014/main" id="{8BD2B00A-674B-7680-EDAF-4BBC48FD89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484" y="238850"/>
            <a:ext cx="2592288" cy="443292"/>
          </a:xfrm>
          <a:prstGeom prst="rect">
            <a:avLst/>
          </a:prstGeom>
        </p:spPr>
      </p:pic>
    </p:spTree>
    <p:custDataLst>
      <p:tags r:id="rId1"/>
    </p:custDataLst>
    <p:extLst>
      <p:ext uri="{BB962C8B-B14F-4D97-AF65-F5344CB8AC3E}">
        <p14:creationId xmlns:p14="http://schemas.microsoft.com/office/powerpoint/2010/main" val="3169081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 空心 3">
            <a:extLst>
              <a:ext uri="{FF2B5EF4-FFF2-40B4-BE49-F238E27FC236}">
                <a16:creationId xmlns:a16="http://schemas.microsoft.com/office/drawing/2014/main" id="{98C1BD10-1F84-0290-4EBA-480A99432B90}"/>
              </a:ext>
            </a:extLst>
          </p:cNvPr>
          <p:cNvSpPr/>
          <p:nvPr/>
        </p:nvSpPr>
        <p:spPr>
          <a:xfrm>
            <a:off x="-528320" y="-603885"/>
            <a:ext cx="1363345" cy="1363345"/>
          </a:xfrm>
          <a:prstGeom prst="donut">
            <a:avLst>
              <a:gd name="adj" fmla="val 23463"/>
            </a:avLst>
          </a:prstGeom>
          <a:gradFill>
            <a:gsLst>
              <a:gs pos="0">
                <a:srgbClr val="A7F3F2"/>
              </a:gs>
              <a:gs pos="78000">
                <a:srgbClr val="196AE5"/>
              </a:gs>
            </a:gsLst>
            <a:lin ang="9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6" name="直接连接符 5">
            <a:extLst>
              <a:ext uri="{FF2B5EF4-FFF2-40B4-BE49-F238E27FC236}">
                <a16:creationId xmlns:a16="http://schemas.microsoft.com/office/drawing/2014/main" id="{4E8AC203-1A27-76AF-8FBE-18CC3112B9E7}"/>
              </a:ext>
            </a:extLst>
          </p:cNvPr>
          <p:cNvCxnSpPr/>
          <p:nvPr/>
        </p:nvCxnSpPr>
        <p:spPr>
          <a:xfrm flipH="1">
            <a:off x="927575" y="620971"/>
            <a:ext cx="1093597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5CD78BA-D278-D1FE-2531-772B04032929}"/>
              </a:ext>
            </a:extLst>
          </p:cNvPr>
          <p:cNvSpPr txBox="1"/>
          <p:nvPr/>
        </p:nvSpPr>
        <p:spPr>
          <a:xfrm>
            <a:off x="927575" y="77787"/>
            <a:ext cx="3142083" cy="499624"/>
          </a:xfrm>
          <a:prstGeom prst="rect">
            <a:avLst/>
          </a:prstGeom>
          <a:noFill/>
        </p:spPr>
        <p:txBody>
          <a:bodyPr wrap="square" rtlCol="0">
            <a:spAutoFit/>
          </a:bodyPr>
          <a:lstStyle/>
          <a:p>
            <a:pPr>
              <a:lnSpc>
                <a:spcPct val="150000"/>
              </a:lnSpc>
            </a:pP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对话流程框架</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形 7">
            <a:extLst>
              <a:ext uri="{FF2B5EF4-FFF2-40B4-BE49-F238E27FC236}">
                <a16:creationId xmlns:a16="http://schemas.microsoft.com/office/drawing/2014/main" id="{7F50E88F-6F15-EBA4-E696-F4A0DE25C1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8082" y="146541"/>
            <a:ext cx="2592288" cy="443292"/>
          </a:xfrm>
          <a:prstGeom prst="rect">
            <a:avLst/>
          </a:prstGeom>
        </p:spPr>
      </p:pic>
      <p:sp>
        <p:nvSpPr>
          <p:cNvPr id="2" name="文本框 1">
            <a:extLst>
              <a:ext uri="{FF2B5EF4-FFF2-40B4-BE49-F238E27FC236}">
                <a16:creationId xmlns:a16="http://schemas.microsoft.com/office/drawing/2014/main" id="{C32173F2-9BCB-C6EE-9D55-3D058062F709}"/>
              </a:ext>
            </a:extLst>
          </p:cNvPr>
          <p:cNvSpPr txBox="1"/>
          <p:nvPr/>
        </p:nvSpPr>
        <p:spPr>
          <a:xfrm>
            <a:off x="802492" y="1051869"/>
            <a:ext cx="11186136" cy="927305"/>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Simplified LLM conversation flowchart</a:t>
            </a:r>
          </a:p>
          <a:p>
            <a:pPr marL="742950" lvl="1" indent="-285750">
              <a:lnSpc>
                <a:spcPct val="150000"/>
              </a:lnSpc>
              <a:buFont typeface="Arial" panose="020B0604020202020204" pitchFamily="34" charset="0"/>
              <a:buChar char="•"/>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论文</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使用规范化的、</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严格</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的对话流程与</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LLM</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进行对话，</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下</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图展示了与</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LLM</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对话的一般流程</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4BA2629D-DE40-A78A-F5A6-1E48757F3DAA}"/>
              </a:ext>
            </a:extLst>
          </p:cNvPr>
          <p:cNvPicPr>
            <a:picLocks noChangeAspect="1"/>
          </p:cNvPicPr>
          <p:nvPr/>
        </p:nvPicPr>
        <p:blipFill>
          <a:blip r:embed="rId5"/>
          <a:stretch>
            <a:fillRect/>
          </a:stretch>
        </p:blipFill>
        <p:spPr>
          <a:xfrm>
            <a:off x="3249666" y="2410071"/>
            <a:ext cx="5692667" cy="3790615"/>
          </a:xfrm>
          <a:prstGeom prst="rect">
            <a:avLst/>
          </a:prstGeom>
        </p:spPr>
      </p:pic>
    </p:spTree>
    <p:extLst>
      <p:ext uri="{BB962C8B-B14F-4D97-AF65-F5344CB8AC3E}">
        <p14:creationId xmlns:p14="http://schemas.microsoft.com/office/powerpoint/2010/main" val="675070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 空心 3">
            <a:extLst>
              <a:ext uri="{FF2B5EF4-FFF2-40B4-BE49-F238E27FC236}">
                <a16:creationId xmlns:a16="http://schemas.microsoft.com/office/drawing/2014/main" id="{98C1BD10-1F84-0290-4EBA-480A99432B90}"/>
              </a:ext>
            </a:extLst>
          </p:cNvPr>
          <p:cNvSpPr/>
          <p:nvPr/>
        </p:nvSpPr>
        <p:spPr>
          <a:xfrm>
            <a:off x="-528320" y="-603885"/>
            <a:ext cx="1363345" cy="1363345"/>
          </a:xfrm>
          <a:prstGeom prst="donut">
            <a:avLst>
              <a:gd name="adj" fmla="val 23463"/>
            </a:avLst>
          </a:prstGeom>
          <a:gradFill>
            <a:gsLst>
              <a:gs pos="0">
                <a:srgbClr val="A7F3F2"/>
              </a:gs>
              <a:gs pos="78000">
                <a:srgbClr val="196AE5"/>
              </a:gs>
            </a:gsLst>
            <a:lin ang="9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6" name="直接连接符 5">
            <a:extLst>
              <a:ext uri="{FF2B5EF4-FFF2-40B4-BE49-F238E27FC236}">
                <a16:creationId xmlns:a16="http://schemas.microsoft.com/office/drawing/2014/main" id="{4E8AC203-1A27-76AF-8FBE-18CC3112B9E7}"/>
              </a:ext>
            </a:extLst>
          </p:cNvPr>
          <p:cNvCxnSpPr/>
          <p:nvPr/>
        </p:nvCxnSpPr>
        <p:spPr>
          <a:xfrm flipH="1">
            <a:off x="927575" y="620971"/>
            <a:ext cx="1093597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5CD78BA-D278-D1FE-2531-772B04032929}"/>
              </a:ext>
            </a:extLst>
          </p:cNvPr>
          <p:cNvSpPr txBox="1"/>
          <p:nvPr/>
        </p:nvSpPr>
        <p:spPr>
          <a:xfrm>
            <a:off x="927575" y="77787"/>
            <a:ext cx="3142083" cy="499624"/>
          </a:xfrm>
          <a:prstGeom prst="rect">
            <a:avLst/>
          </a:prstGeom>
          <a:noFill/>
        </p:spPr>
        <p:txBody>
          <a:bodyPr wrap="square" rtlCol="0">
            <a:spAutoFit/>
          </a:bodyPr>
          <a:lstStyle/>
          <a:p>
            <a:pPr>
              <a:lnSpc>
                <a:spcPct val="150000"/>
              </a:lnSpc>
            </a:pP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Prompt</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设计方案</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形 7">
            <a:extLst>
              <a:ext uri="{FF2B5EF4-FFF2-40B4-BE49-F238E27FC236}">
                <a16:creationId xmlns:a16="http://schemas.microsoft.com/office/drawing/2014/main" id="{7F50E88F-6F15-EBA4-E696-F4A0DE25C1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8082" y="146541"/>
            <a:ext cx="2592288" cy="443292"/>
          </a:xfrm>
          <a:prstGeom prst="rect">
            <a:avLst/>
          </a:prstGeom>
        </p:spPr>
      </p:pic>
      <p:sp>
        <p:nvSpPr>
          <p:cNvPr id="2" name="文本框 1">
            <a:extLst>
              <a:ext uri="{FF2B5EF4-FFF2-40B4-BE49-F238E27FC236}">
                <a16:creationId xmlns:a16="http://schemas.microsoft.com/office/drawing/2014/main" id="{C32173F2-9BCB-C6EE-9D55-3D058062F709}"/>
              </a:ext>
            </a:extLst>
          </p:cNvPr>
          <p:cNvSpPr txBox="1"/>
          <p:nvPr/>
        </p:nvSpPr>
        <p:spPr>
          <a:xfrm>
            <a:off x="802492" y="1051869"/>
            <a:ext cx="11186136" cy="1751570"/>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Initial-Prompt</a:t>
            </a:r>
          </a:p>
          <a:p>
            <a:pPr marL="742950" lvl="1" indent="-285750">
              <a:lnSpc>
                <a:spcPct val="150000"/>
              </a:lnSpc>
              <a:buFont typeface="Arial" panose="020B0604020202020204" pitchFamily="34" charset="0"/>
              <a:buChar char="•"/>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提供初始提示</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，让</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LLM</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输出</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HDL</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代码设计</a:t>
            </a:r>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人工评估</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再生成或判定失败</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145F21BC-DBE9-76BF-5E37-A03F744D8857}"/>
              </a:ext>
            </a:extLst>
          </p:cNvPr>
          <p:cNvPicPr>
            <a:picLocks noChangeAspect="1"/>
          </p:cNvPicPr>
          <p:nvPr/>
        </p:nvPicPr>
        <p:blipFill>
          <a:blip r:embed="rId5"/>
          <a:stretch>
            <a:fillRect/>
          </a:stretch>
        </p:blipFill>
        <p:spPr>
          <a:xfrm>
            <a:off x="5847379" y="3435770"/>
            <a:ext cx="5837420" cy="2377131"/>
          </a:xfrm>
          <a:prstGeom prst="rect">
            <a:avLst/>
          </a:prstGeom>
        </p:spPr>
      </p:pic>
      <p:pic>
        <p:nvPicPr>
          <p:cNvPr id="15" name="图片 14">
            <a:extLst>
              <a:ext uri="{FF2B5EF4-FFF2-40B4-BE49-F238E27FC236}">
                <a16:creationId xmlns:a16="http://schemas.microsoft.com/office/drawing/2014/main" id="{2EB0F732-5223-9832-BE15-58341D6AA84C}"/>
              </a:ext>
            </a:extLst>
          </p:cNvPr>
          <p:cNvPicPr>
            <a:picLocks noChangeAspect="1"/>
          </p:cNvPicPr>
          <p:nvPr/>
        </p:nvPicPr>
        <p:blipFill>
          <a:blip r:embed="rId6"/>
          <a:stretch>
            <a:fillRect/>
          </a:stretch>
        </p:blipFill>
        <p:spPr>
          <a:xfrm>
            <a:off x="1330433" y="3428999"/>
            <a:ext cx="4213117" cy="2805417"/>
          </a:xfrm>
          <a:prstGeom prst="rect">
            <a:avLst/>
          </a:prstGeom>
        </p:spPr>
      </p:pic>
      <p:sp>
        <p:nvSpPr>
          <p:cNvPr id="16" name="椭圆 15">
            <a:extLst>
              <a:ext uri="{FF2B5EF4-FFF2-40B4-BE49-F238E27FC236}">
                <a16:creationId xmlns:a16="http://schemas.microsoft.com/office/drawing/2014/main" id="{8660BFD5-79D0-D90F-8E11-FA593CB98E2A}"/>
              </a:ext>
            </a:extLst>
          </p:cNvPr>
          <p:cNvSpPr/>
          <p:nvPr/>
        </p:nvSpPr>
        <p:spPr>
          <a:xfrm>
            <a:off x="1330433" y="3181014"/>
            <a:ext cx="1169830" cy="1443322"/>
          </a:xfrm>
          <a:prstGeom prst="ellipse">
            <a:avLst/>
          </a:prstGeom>
          <a:noFill/>
          <a:ln w="317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93887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 空心 3">
            <a:extLst>
              <a:ext uri="{FF2B5EF4-FFF2-40B4-BE49-F238E27FC236}">
                <a16:creationId xmlns:a16="http://schemas.microsoft.com/office/drawing/2014/main" id="{98C1BD10-1F84-0290-4EBA-480A99432B90}"/>
              </a:ext>
            </a:extLst>
          </p:cNvPr>
          <p:cNvSpPr/>
          <p:nvPr/>
        </p:nvSpPr>
        <p:spPr>
          <a:xfrm>
            <a:off x="-528320" y="-603885"/>
            <a:ext cx="1363345" cy="1363345"/>
          </a:xfrm>
          <a:prstGeom prst="donut">
            <a:avLst>
              <a:gd name="adj" fmla="val 23463"/>
            </a:avLst>
          </a:prstGeom>
          <a:gradFill>
            <a:gsLst>
              <a:gs pos="0">
                <a:srgbClr val="A7F3F2"/>
              </a:gs>
              <a:gs pos="78000">
                <a:srgbClr val="196AE5"/>
              </a:gs>
            </a:gsLst>
            <a:lin ang="9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6" name="直接连接符 5">
            <a:extLst>
              <a:ext uri="{FF2B5EF4-FFF2-40B4-BE49-F238E27FC236}">
                <a16:creationId xmlns:a16="http://schemas.microsoft.com/office/drawing/2014/main" id="{4E8AC203-1A27-76AF-8FBE-18CC3112B9E7}"/>
              </a:ext>
            </a:extLst>
          </p:cNvPr>
          <p:cNvCxnSpPr/>
          <p:nvPr/>
        </p:nvCxnSpPr>
        <p:spPr>
          <a:xfrm flipH="1">
            <a:off x="927575" y="620971"/>
            <a:ext cx="1093597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5CD78BA-D278-D1FE-2531-772B04032929}"/>
              </a:ext>
            </a:extLst>
          </p:cNvPr>
          <p:cNvSpPr txBox="1"/>
          <p:nvPr/>
        </p:nvSpPr>
        <p:spPr>
          <a:xfrm>
            <a:off x="927575" y="77787"/>
            <a:ext cx="3142083" cy="499624"/>
          </a:xfrm>
          <a:prstGeom prst="rect">
            <a:avLst/>
          </a:prstGeom>
          <a:noFill/>
        </p:spPr>
        <p:txBody>
          <a:bodyPr wrap="square" rtlCol="0">
            <a:spAutoFit/>
          </a:bodyPr>
          <a:lstStyle/>
          <a:p>
            <a:pPr>
              <a:lnSpc>
                <a:spcPct val="150000"/>
              </a:lnSpc>
            </a:pP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Prompt</a:t>
            </a:r>
            <a:r>
              <a:rPr lang="zh-CN" altLang="en-US"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设计方案</a:t>
            </a:r>
            <a:endPar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形 7">
            <a:extLst>
              <a:ext uri="{FF2B5EF4-FFF2-40B4-BE49-F238E27FC236}">
                <a16:creationId xmlns:a16="http://schemas.microsoft.com/office/drawing/2014/main" id="{7F50E88F-6F15-EBA4-E696-F4A0DE25C1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8082" y="146541"/>
            <a:ext cx="2592288" cy="443292"/>
          </a:xfrm>
          <a:prstGeom prst="rect">
            <a:avLst/>
          </a:prstGeom>
        </p:spPr>
      </p:pic>
      <p:sp>
        <p:nvSpPr>
          <p:cNvPr id="2" name="文本框 1">
            <a:extLst>
              <a:ext uri="{FF2B5EF4-FFF2-40B4-BE49-F238E27FC236}">
                <a16:creationId xmlns:a16="http://schemas.microsoft.com/office/drawing/2014/main" id="{C32173F2-9BCB-C6EE-9D55-3D058062F709}"/>
              </a:ext>
            </a:extLst>
          </p:cNvPr>
          <p:cNvSpPr txBox="1"/>
          <p:nvPr/>
        </p:nvSpPr>
        <p:spPr>
          <a:xfrm>
            <a:off x="802492" y="1051869"/>
            <a:ext cx="11186136" cy="499624"/>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en-US" altLang="zh-CN" sz="20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Initial-Prompt</a:t>
            </a:r>
          </a:p>
        </p:txBody>
      </p:sp>
      <p:pic>
        <p:nvPicPr>
          <p:cNvPr id="9" name="图片 8">
            <a:extLst>
              <a:ext uri="{FF2B5EF4-FFF2-40B4-BE49-F238E27FC236}">
                <a16:creationId xmlns:a16="http://schemas.microsoft.com/office/drawing/2014/main" id="{32B4442B-D1B5-BA0F-94B7-1F05011FB760}"/>
              </a:ext>
            </a:extLst>
          </p:cNvPr>
          <p:cNvPicPr>
            <a:picLocks noChangeAspect="1"/>
          </p:cNvPicPr>
          <p:nvPr/>
        </p:nvPicPr>
        <p:blipFill rotWithShape="1">
          <a:blip r:embed="rId5"/>
          <a:srcRect r="-126" b="74656"/>
          <a:stretch/>
        </p:blipFill>
        <p:spPr>
          <a:xfrm>
            <a:off x="208186" y="2191385"/>
            <a:ext cx="6187374" cy="2137857"/>
          </a:xfrm>
          <a:prstGeom prst="rect">
            <a:avLst/>
          </a:prstGeom>
        </p:spPr>
      </p:pic>
      <p:pic>
        <p:nvPicPr>
          <p:cNvPr id="11" name="图片 10">
            <a:extLst>
              <a:ext uri="{FF2B5EF4-FFF2-40B4-BE49-F238E27FC236}">
                <a16:creationId xmlns:a16="http://schemas.microsoft.com/office/drawing/2014/main" id="{A8B5C890-621E-94D5-CC05-1FDD0E473DEA}"/>
              </a:ext>
            </a:extLst>
          </p:cNvPr>
          <p:cNvPicPr>
            <a:picLocks noChangeAspect="1"/>
          </p:cNvPicPr>
          <p:nvPr/>
        </p:nvPicPr>
        <p:blipFill rotWithShape="1">
          <a:blip r:embed="rId5"/>
          <a:srcRect t="25185"/>
          <a:stretch/>
        </p:blipFill>
        <p:spPr>
          <a:xfrm>
            <a:off x="6616845" y="1301681"/>
            <a:ext cx="5297145" cy="5409778"/>
          </a:xfrm>
          <a:prstGeom prst="rect">
            <a:avLst/>
          </a:prstGeom>
        </p:spPr>
      </p:pic>
    </p:spTree>
    <p:extLst>
      <p:ext uri="{BB962C8B-B14F-4D97-AF65-F5344CB8AC3E}">
        <p14:creationId xmlns:p14="http://schemas.microsoft.com/office/powerpoint/2010/main" val="31970495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9157</TotalTime>
  <Words>1923</Words>
  <Application>Microsoft Office PowerPoint</Application>
  <PresentationFormat>宽屏</PresentationFormat>
  <Paragraphs>179</Paragraphs>
  <Slides>24</Slides>
  <Notes>24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等线</vt:lpstr>
      <vt:lpstr>等线 Light</vt:lpstr>
      <vt:lpstr>微软雅黑</vt:lpstr>
      <vt:lpstr>Arial</vt:lpstr>
      <vt:lpstr>Impact</vt:lpstr>
      <vt:lpstr>Wingdings</vt:lpstr>
      <vt:lpstr>Office 主题​​</vt:lpstr>
      <vt:lpstr>Chip-Chat</vt:lpstr>
      <vt:lpstr>一、论文框架及动机</vt:lpstr>
      <vt:lpstr>PowerPoint 演示文稿</vt:lpstr>
      <vt:lpstr>PowerPoint 演示文稿</vt:lpstr>
      <vt:lpstr>PowerPoint 演示文稿</vt:lpstr>
      <vt:lpstr>二、Prompt设计方案及验证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邢 静</dc:creator>
  <cp:lastModifiedBy>孙 矢初</cp:lastModifiedBy>
  <cp:revision>383</cp:revision>
  <dcterms:created xsi:type="dcterms:W3CDTF">2022-05-31T07:43:51Z</dcterms:created>
  <dcterms:modified xsi:type="dcterms:W3CDTF">2023-07-21T11:39:02Z</dcterms:modified>
</cp:coreProperties>
</file>